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33"/>
  </p:notesMasterIdLst>
  <p:handoutMasterIdLst>
    <p:handoutMasterId r:id="rId34"/>
  </p:handoutMasterIdLst>
  <p:sldIdLst>
    <p:sldId id="4667" r:id="rId6"/>
    <p:sldId id="4779" r:id="rId7"/>
    <p:sldId id="4808" r:id="rId8"/>
    <p:sldId id="4811" r:id="rId9"/>
    <p:sldId id="4818" r:id="rId10"/>
    <p:sldId id="4820" r:id="rId11"/>
    <p:sldId id="4813" r:id="rId12"/>
    <p:sldId id="4793" r:id="rId13"/>
    <p:sldId id="4774" r:id="rId14"/>
    <p:sldId id="4984" r:id="rId15"/>
    <p:sldId id="4979" r:id="rId16"/>
    <p:sldId id="4821" r:id="rId17"/>
    <p:sldId id="4780" r:id="rId18"/>
    <p:sldId id="4954" r:id="rId19"/>
    <p:sldId id="4981" r:id="rId20"/>
    <p:sldId id="4824" r:id="rId21"/>
    <p:sldId id="4823" r:id="rId22"/>
    <p:sldId id="4776" r:id="rId23"/>
    <p:sldId id="4822" r:id="rId24"/>
    <p:sldId id="4819" r:id="rId25"/>
    <p:sldId id="300" r:id="rId26"/>
    <p:sldId id="4983" r:id="rId27"/>
    <p:sldId id="291" r:id="rId28"/>
    <p:sldId id="4817" r:id="rId29"/>
    <p:sldId id="4980" r:id="rId30"/>
    <p:sldId id="4986" r:id="rId31"/>
    <p:sldId id="4700" r:id="rId3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amp; Switch Tasking Exercise" id="{53A13BAF-D58B-4BB0-93FF-37BC861331A8}">
          <p14:sldIdLst>
            <p14:sldId id="4667"/>
            <p14:sldId id="4779"/>
            <p14:sldId id="4808"/>
          </p14:sldIdLst>
        </p14:section>
        <p14:section name="Hidden Focus Taxes" id="{FFD1F189-F749-4830-A15E-4DAABA79E96C}">
          <p14:sldIdLst>
            <p14:sldId id="4811"/>
            <p14:sldId id="4818"/>
            <p14:sldId id="4820"/>
            <p14:sldId id="4813"/>
            <p14:sldId id="4793"/>
            <p14:sldId id="4774"/>
          </p14:sldIdLst>
        </p14:section>
        <p14:section name="Finding Focus" id="{31E65F64-212A-4773-BFDC-38D904A1AE75}">
          <p14:sldIdLst>
            <p14:sldId id="4984"/>
            <p14:sldId id="4979"/>
            <p14:sldId id="4821"/>
            <p14:sldId id="4780"/>
            <p14:sldId id="4954"/>
            <p14:sldId id="4981"/>
            <p14:sldId id="4824"/>
            <p14:sldId id="4823"/>
            <p14:sldId id="4776"/>
            <p14:sldId id="4822"/>
          </p14:sldIdLst>
        </p14:section>
        <p14:section name="Leading for Focus" id="{CC8FC96B-3060-46EC-9E6D-68F66BC7F211}">
          <p14:sldIdLst>
            <p14:sldId id="4819"/>
            <p14:sldId id="300"/>
            <p14:sldId id="4983"/>
            <p14:sldId id="291"/>
          </p14:sldIdLst>
        </p14:section>
        <p14:section name="Close" id="{6C12EA27-8756-45E5-AED4-F8718D533B17}">
          <p14:sldIdLst>
            <p14:sldId id="4817"/>
            <p14:sldId id="4980"/>
            <p14:sldId id="4986"/>
            <p14:sldId id="470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72F60"/>
    <a:srgbClr val="F4F4F3"/>
    <a:srgbClr val="DFCCCE"/>
    <a:srgbClr val="D9D9D6"/>
    <a:srgbClr val="006600"/>
    <a:srgbClr val="0E22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0" autoAdjust="0"/>
    <p:restoredTop sz="59730" autoAdjust="0"/>
  </p:normalViewPr>
  <p:slideViewPr>
    <p:cSldViewPr snapToGrid="0">
      <p:cViewPr varScale="1">
        <p:scale>
          <a:sx n="93" d="100"/>
          <a:sy n="93" d="100"/>
        </p:scale>
        <p:origin x="732" y="72"/>
      </p:cViewPr>
      <p:guideLst/>
    </p:cSldViewPr>
  </p:slideViewPr>
  <p:notesTextViewPr>
    <p:cViewPr>
      <p:scale>
        <a:sx n="133" d="100"/>
        <a:sy n="133" d="100"/>
      </p:scale>
      <p:origin x="0" y="0"/>
    </p:cViewPr>
  </p:notesTextViewPr>
  <p:sorterViewPr>
    <p:cViewPr>
      <p:scale>
        <a:sx n="80" d="100"/>
        <a:sy n="80" d="100"/>
      </p:scale>
      <p:origin x="0" y="-2360"/>
    </p:cViewPr>
  </p:sorterViewPr>
  <p:notesViewPr>
    <p:cSldViewPr snapToGrid="0">
      <p:cViewPr varScale="1">
        <p:scale>
          <a:sx n="61" d="100"/>
          <a:sy n="61" d="100"/>
        </p:scale>
        <p:origin x="3060"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977A52-EA3A-4AEA-A4B9-0E84E05AE92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4C01D7A6-7440-4DA4-8300-2A0FEC96FB1B}">
      <dgm:prSet phldrT="[Text]" phldr="0"/>
      <dgm:spPr/>
      <dgm:t>
        <a:bodyPr/>
        <a:lstStyle/>
        <a:p>
          <a:r>
            <a:rPr lang="en-US" dirty="0"/>
            <a:t>Choose a focus</a:t>
          </a:r>
        </a:p>
      </dgm:t>
    </dgm:pt>
    <dgm:pt modelId="{A4211A9C-E61F-445A-8C59-8C7BB9ECF381}" type="parTrans" cxnId="{7B14B77F-A86B-4993-86A1-6FE895EEE530}">
      <dgm:prSet/>
      <dgm:spPr/>
      <dgm:t>
        <a:bodyPr/>
        <a:lstStyle/>
        <a:p>
          <a:endParaRPr lang="en-US"/>
        </a:p>
      </dgm:t>
    </dgm:pt>
    <dgm:pt modelId="{A2C65B21-42D6-4377-B95D-BB9F2A2DD9F3}" type="sibTrans" cxnId="{7B14B77F-A86B-4993-86A1-6FE895EEE530}">
      <dgm:prSet/>
      <dgm:spPr/>
      <dgm:t>
        <a:bodyPr/>
        <a:lstStyle/>
        <a:p>
          <a:endParaRPr lang="en-US"/>
        </a:p>
      </dgm:t>
    </dgm:pt>
    <dgm:pt modelId="{A536641B-8F69-4695-844C-3B6E0E65ECE1}">
      <dgm:prSet phldrT="[Text]" phldr="0"/>
      <dgm:spPr/>
      <dgm:t>
        <a:bodyPr/>
        <a:lstStyle/>
        <a:p>
          <a:r>
            <a:rPr lang="en-US" dirty="0"/>
            <a:t>Your attention wanders</a:t>
          </a:r>
        </a:p>
      </dgm:t>
    </dgm:pt>
    <dgm:pt modelId="{794F86DD-41B7-412D-AD75-38F4AE2FC23B}" type="parTrans" cxnId="{B3AD78E5-C49D-404E-8D16-BD50433F8537}">
      <dgm:prSet/>
      <dgm:spPr/>
      <dgm:t>
        <a:bodyPr/>
        <a:lstStyle/>
        <a:p>
          <a:endParaRPr lang="en-US"/>
        </a:p>
      </dgm:t>
    </dgm:pt>
    <dgm:pt modelId="{16985006-E229-4F23-B15C-69245DE9C11D}" type="sibTrans" cxnId="{B3AD78E5-C49D-404E-8D16-BD50433F8537}">
      <dgm:prSet/>
      <dgm:spPr/>
      <dgm:t>
        <a:bodyPr/>
        <a:lstStyle/>
        <a:p>
          <a:endParaRPr lang="en-US"/>
        </a:p>
      </dgm:t>
    </dgm:pt>
    <dgm:pt modelId="{3240419E-1754-48A1-9DF6-B352F4DA81F5}">
      <dgm:prSet phldrT="[Text]" phldr="0"/>
      <dgm:spPr/>
      <dgm:t>
        <a:bodyPr/>
        <a:lstStyle/>
        <a:p>
          <a:r>
            <a:rPr lang="en-US" dirty="0"/>
            <a:t>Recognize that your mind has wandered</a:t>
          </a:r>
        </a:p>
      </dgm:t>
    </dgm:pt>
    <dgm:pt modelId="{F083E9A1-7707-417A-A71E-2A5FBDA615FF}" type="parTrans" cxnId="{8647A0D4-CC22-40D5-96B8-A3A0F7515660}">
      <dgm:prSet/>
      <dgm:spPr/>
      <dgm:t>
        <a:bodyPr/>
        <a:lstStyle/>
        <a:p>
          <a:endParaRPr lang="en-US"/>
        </a:p>
      </dgm:t>
    </dgm:pt>
    <dgm:pt modelId="{08B02C37-4CC7-496E-B0BB-72F8F572B33E}" type="sibTrans" cxnId="{8647A0D4-CC22-40D5-96B8-A3A0F7515660}">
      <dgm:prSet/>
      <dgm:spPr/>
      <dgm:t>
        <a:bodyPr/>
        <a:lstStyle/>
        <a:p>
          <a:endParaRPr lang="en-US"/>
        </a:p>
      </dgm:t>
    </dgm:pt>
    <dgm:pt modelId="{63D8840F-C12F-4789-AA16-62BC8EE4A0BE}" type="pres">
      <dgm:prSet presAssocID="{77977A52-EA3A-4AEA-A4B9-0E84E05AE92F}" presName="cycle" presStyleCnt="0">
        <dgm:presLayoutVars>
          <dgm:dir/>
          <dgm:resizeHandles val="exact"/>
        </dgm:presLayoutVars>
      </dgm:prSet>
      <dgm:spPr/>
    </dgm:pt>
    <dgm:pt modelId="{A51F1EAC-418B-442F-92A2-9B8F71F953BE}" type="pres">
      <dgm:prSet presAssocID="{4C01D7A6-7440-4DA4-8300-2A0FEC96FB1B}" presName="dummy" presStyleCnt="0"/>
      <dgm:spPr/>
    </dgm:pt>
    <dgm:pt modelId="{05E1F533-ABD3-4996-AE4E-03D37779C72A}" type="pres">
      <dgm:prSet presAssocID="{4C01D7A6-7440-4DA4-8300-2A0FEC96FB1B}" presName="node" presStyleLbl="revTx" presStyleIdx="0" presStyleCnt="3">
        <dgm:presLayoutVars>
          <dgm:bulletEnabled val="1"/>
        </dgm:presLayoutVars>
      </dgm:prSet>
      <dgm:spPr/>
    </dgm:pt>
    <dgm:pt modelId="{CF0578EF-9BAA-46F7-BE78-A02C29CCC51A}" type="pres">
      <dgm:prSet presAssocID="{A2C65B21-42D6-4377-B95D-BB9F2A2DD9F3}" presName="sibTrans" presStyleLbl="node1" presStyleIdx="0" presStyleCnt="3"/>
      <dgm:spPr/>
    </dgm:pt>
    <dgm:pt modelId="{85B480F8-FE56-4AB1-8BE2-62517B26B0B1}" type="pres">
      <dgm:prSet presAssocID="{A536641B-8F69-4695-844C-3B6E0E65ECE1}" presName="dummy" presStyleCnt="0"/>
      <dgm:spPr/>
    </dgm:pt>
    <dgm:pt modelId="{4C0B8368-ADBD-4F46-ABE2-365FB86BE08F}" type="pres">
      <dgm:prSet presAssocID="{A536641B-8F69-4695-844C-3B6E0E65ECE1}" presName="node" presStyleLbl="revTx" presStyleIdx="1" presStyleCnt="3">
        <dgm:presLayoutVars>
          <dgm:bulletEnabled val="1"/>
        </dgm:presLayoutVars>
      </dgm:prSet>
      <dgm:spPr/>
    </dgm:pt>
    <dgm:pt modelId="{196877F4-8765-405D-9D0C-C3427A8716E6}" type="pres">
      <dgm:prSet presAssocID="{16985006-E229-4F23-B15C-69245DE9C11D}" presName="sibTrans" presStyleLbl="node1" presStyleIdx="1" presStyleCnt="3"/>
      <dgm:spPr/>
    </dgm:pt>
    <dgm:pt modelId="{302BAB9C-8CA8-4499-AA9F-05EB698F7258}" type="pres">
      <dgm:prSet presAssocID="{3240419E-1754-48A1-9DF6-B352F4DA81F5}" presName="dummy" presStyleCnt="0"/>
      <dgm:spPr/>
    </dgm:pt>
    <dgm:pt modelId="{4D36AD4F-9C9F-4794-ACC5-01638A9BAC02}" type="pres">
      <dgm:prSet presAssocID="{3240419E-1754-48A1-9DF6-B352F4DA81F5}" presName="node" presStyleLbl="revTx" presStyleIdx="2" presStyleCnt="3">
        <dgm:presLayoutVars>
          <dgm:bulletEnabled val="1"/>
        </dgm:presLayoutVars>
      </dgm:prSet>
      <dgm:spPr/>
    </dgm:pt>
    <dgm:pt modelId="{708AED6B-8D6F-4D07-8DD6-942426A86910}" type="pres">
      <dgm:prSet presAssocID="{08B02C37-4CC7-496E-B0BB-72F8F572B33E}" presName="sibTrans" presStyleLbl="node1" presStyleIdx="2" presStyleCnt="3" custAng="414487"/>
      <dgm:spPr/>
    </dgm:pt>
  </dgm:ptLst>
  <dgm:cxnLst>
    <dgm:cxn modelId="{FE53D264-3EC4-42E4-95A2-009E62ED1ACA}" type="presOf" srcId="{4C01D7A6-7440-4DA4-8300-2A0FEC96FB1B}" destId="{05E1F533-ABD3-4996-AE4E-03D37779C72A}" srcOrd="0" destOrd="0" presId="urn:microsoft.com/office/officeart/2005/8/layout/cycle1"/>
    <dgm:cxn modelId="{71A2EF4E-6636-4933-92CC-7B61C72465F1}" type="presOf" srcId="{3240419E-1754-48A1-9DF6-B352F4DA81F5}" destId="{4D36AD4F-9C9F-4794-ACC5-01638A9BAC02}" srcOrd="0" destOrd="0" presId="urn:microsoft.com/office/officeart/2005/8/layout/cycle1"/>
    <dgm:cxn modelId="{0ECD9A76-8DB5-42E5-A7FE-773E7E90D8D8}" type="presOf" srcId="{16985006-E229-4F23-B15C-69245DE9C11D}" destId="{196877F4-8765-405D-9D0C-C3427A8716E6}" srcOrd="0" destOrd="0" presId="urn:microsoft.com/office/officeart/2005/8/layout/cycle1"/>
    <dgm:cxn modelId="{7B14B77F-A86B-4993-86A1-6FE895EEE530}" srcId="{77977A52-EA3A-4AEA-A4B9-0E84E05AE92F}" destId="{4C01D7A6-7440-4DA4-8300-2A0FEC96FB1B}" srcOrd="0" destOrd="0" parTransId="{A4211A9C-E61F-445A-8C59-8C7BB9ECF381}" sibTransId="{A2C65B21-42D6-4377-B95D-BB9F2A2DD9F3}"/>
    <dgm:cxn modelId="{0D891487-5ADB-4EDB-930B-ED61E79F1A1D}" type="presOf" srcId="{A536641B-8F69-4695-844C-3B6E0E65ECE1}" destId="{4C0B8368-ADBD-4F46-ABE2-365FB86BE08F}" srcOrd="0" destOrd="0" presId="urn:microsoft.com/office/officeart/2005/8/layout/cycle1"/>
    <dgm:cxn modelId="{7E651AAB-B0C7-4482-B65E-C09445897C78}" type="presOf" srcId="{08B02C37-4CC7-496E-B0BB-72F8F572B33E}" destId="{708AED6B-8D6F-4D07-8DD6-942426A86910}" srcOrd="0" destOrd="0" presId="urn:microsoft.com/office/officeart/2005/8/layout/cycle1"/>
    <dgm:cxn modelId="{7BEFD0D2-95F8-4AC9-BA96-AB63BAABFAAA}" type="presOf" srcId="{77977A52-EA3A-4AEA-A4B9-0E84E05AE92F}" destId="{63D8840F-C12F-4789-AA16-62BC8EE4A0BE}" srcOrd="0" destOrd="0" presId="urn:microsoft.com/office/officeart/2005/8/layout/cycle1"/>
    <dgm:cxn modelId="{8647A0D4-CC22-40D5-96B8-A3A0F7515660}" srcId="{77977A52-EA3A-4AEA-A4B9-0E84E05AE92F}" destId="{3240419E-1754-48A1-9DF6-B352F4DA81F5}" srcOrd="2" destOrd="0" parTransId="{F083E9A1-7707-417A-A71E-2A5FBDA615FF}" sibTransId="{08B02C37-4CC7-496E-B0BB-72F8F572B33E}"/>
    <dgm:cxn modelId="{B3AD78E5-C49D-404E-8D16-BD50433F8537}" srcId="{77977A52-EA3A-4AEA-A4B9-0E84E05AE92F}" destId="{A536641B-8F69-4695-844C-3B6E0E65ECE1}" srcOrd="1" destOrd="0" parTransId="{794F86DD-41B7-412D-AD75-38F4AE2FC23B}" sibTransId="{16985006-E229-4F23-B15C-69245DE9C11D}"/>
    <dgm:cxn modelId="{5AB603F1-B8F4-47CD-8333-ED76F44F6CCC}" type="presOf" srcId="{A2C65B21-42D6-4377-B95D-BB9F2A2DD9F3}" destId="{CF0578EF-9BAA-46F7-BE78-A02C29CCC51A}" srcOrd="0" destOrd="0" presId="urn:microsoft.com/office/officeart/2005/8/layout/cycle1"/>
    <dgm:cxn modelId="{8B869272-DC94-4CC3-B74E-06B4E6A8B90F}" type="presParOf" srcId="{63D8840F-C12F-4789-AA16-62BC8EE4A0BE}" destId="{A51F1EAC-418B-442F-92A2-9B8F71F953BE}" srcOrd="0" destOrd="0" presId="urn:microsoft.com/office/officeart/2005/8/layout/cycle1"/>
    <dgm:cxn modelId="{FBC9823D-4AF5-417A-886A-E9AA7DFBF8D6}" type="presParOf" srcId="{63D8840F-C12F-4789-AA16-62BC8EE4A0BE}" destId="{05E1F533-ABD3-4996-AE4E-03D37779C72A}" srcOrd="1" destOrd="0" presId="urn:microsoft.com/office/officeart/2005/8/layout/cycle1"/>
    <dgm:cxn modelId="{48D04D4B-D38D-42C0-91DE-0950D50E79AA}" type="presParOf" srcId="{63D8840F-C12F-4789-AA16-62BC8EE4A0BE}" destId="{CF0578EF-9BAA-46F7-BE78-A02C29CCC51A}" srcOrd="2" destOrd="0" presId="urn:microsoft.com/office/officeart/2005/8/layout/cycle1"/>
    <dgm:cxn modelId="{635CC7F8-4CF3-4EDA-852F-2E8736C4BB42}" type="presParOf" srcId="{63D8840F-C12F-4789-AA16-62BC8EE4A0BE}" destId="{85B480F8-FE56-4AB1-8BE2-62517B26B0B1}" srcOrd="3" destOrd="0" presId="urn:microsoft.com/office/officeart/2005/8/layout/cycle1"/>
    <dgm:cxn modelId="{DC9BC07F-A6CE-493B-B520-E8C32F9AF0FE}" type="presParOf" srcId="{63D8840F-C12F-4789-AA16-62BC8EE4A0BE}" destId="{4C0B8368-ADBD-4F46-ABE2-365FB86BE08F}" srcOrd="4" destOrd="0" presId="urn:microsoft.com/office/officeart/2005/8/layout/cycle1"/>
    <dgm:cxn modelId="{2F5BCFDF-CDEF-4427-BE8E-5FE37B6E3517}" type="presParOf" srcId="{63D8840F-C12F-4789-AA16-62BC8EE4A0BE}" destId="{196877F4-8765-405D-9D0C-C3427A8716E6}" srcOrd="5" destOrd="0" presId="urn:microsoft.com/office/officeart/2005/8/layout/cycle1"/>
    <dgm:cxn modelId="{AE45A7FB-D8F4-423B-93A7-431A20EDFF0E}" type="presParOf" srcId="{63D8840F-C12F-4789-AA16-62BC8EE4A0BE}" destId="{302BAB9C-8CA8-4499-AA9F-05EB698F7258}" srcOrd="6" destOrd="0" presId="urn:microsoft.com/office/officeart/2005/8/layout/cycle1"/>
    <dgm:cxn modelId="{CA669891-03F6-4F67-823F-ACD038E977FD}" type="presParOf" srcId="{63D8840F-C12F-4789-AA16-62BC8EE4A0BE}" destId="{4D36AD4F-9C9F-4794-ACC5-01638A9BAC02}" srcOrd="7" destOrd="0" presId="urn:microsoft.com/office/officeart/2005/8/layout/cycle1"/>
    <dgm:cxn modelId="{9AB9FCA5-AA69-4687-BD16-57E36FD6F88E}" type="presParOf" srcId="{63D8840F-C12F-4789-AA16-62BC8EE4A0BE}" destId="{708AED6B-8D6F-4D07-8DD6-942426A86910}"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1F533-ABD3-4996-AE4E-03D37779C72A}">
      <dsp:nvSpPr>
        <dsp:cNvPr id="0" name=""/>
        <dsp:cNvSpPr/>
      </dsp:nvSpPr>
      <dsp:spPr>
        <a:xfrm>
          <a:off x="3757524" y="400867"/>
          <a:ext cx="2042800" cy="204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Choose a focus</a:t>
          </a:r>
        </a:p>
      </dsp:txBody>
      <dsp:txXfrm>
        <a:off x="3757524" y="400867"/>
        <a:ext cx="2042800" cy="2042800"/>
      </dsp:txXfrm>
    </dsp:sp>
    <dsp:sp modelId="{CF0578EF-9BAA-46F7-BE78-A02C29CCC51A}">
      <dsp:nvSpPr>
        <dsp:cNvPr id="0" name=""/>
        <dsp:cNvSpPr/>
      </dsp:nvSpPr>
      <dsp:spPr>
        <a:xfrm>
          <a:off x="649444" y="-133"/>
          <a:ext cx="4826522" cy="4826522"/>
        </a:xfrm>
        <a:prstGeom prst="circularArrow">
          <a:avLst>
            <a:gd name="adj1" fmla="val 8253"/>
            <a:gd name="adj2" fmla="val 576528"/>
            <a:gd name="adj3" fmla="val 2961976"/>
            <a:gd name="adj4" fmla="val 52982"/>
            <a:gd name="adj5" fmla="val 962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B8368-ADBD-4F46-ABE2-365FB86BE08F}">
      <dsp:nvSpPr>
        <dsp:cNvPr id="0" name=""/>
        <dsp:cNvSpPr/>
      </dsp:nvSpPr>
      <dsp:spPr>
        <a:xfrm>
          <a:off x="2041305" y="3373446"/>
          <a:ext cx="2042800" cy="204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Your attention wanders</a:t>
          </a:r>
        </a:p>
      </dsp:txBody>
      <dsp:txXfrm>
        <a:off x="2041305" y="3373446"/>
        <a:ext cx="2042800" cy="2042800"/>
      </dsp:txXfrm>
    </dsp:sp>
    <dsp:sp modelId="{196877F4-8765-405D-9D0C-C3427A8716E6}">
      <dsp:nvSpPr>
        <dsp:cNvPr id="0" name=""/>
        <dsp:cNvSpPr/>
      </dsp:nvSpPr>
      <dsp:spPr>
        <a:xfrm>
          <a:off x="649444" y="-133"/>
          <a:ext cx="4826522" cy="4826522"/>
        </a:xfrm>
        <a:prstGeom prst="circularArrow">
          <a:avLst>
            <a:gd name="adj1" fmla="val 8253"/>
            <a:gd name="adj2" fmla="val 576528"/>
            <a:gd name="adj3" fmla="val 10170491"/>
            <a:gd name="adj4" fmla="val 7261496"/>
            <a:gd name="adj5" fmla="val 962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36AD4F-9C9F-4794-ACC5-01638A9BAC02}">
      <dsp:nvSpPr>
        <dsp:cNvPr id="0" name=""/>
        <dsp:cNvSpPr/>
      </dsp:nvSpPr>
      <dsp:spPr>
        <a:xfrm>
          <a:off x="325085" y="400867"/>
          <a:ext cx="2042800" cy="204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Recognize that your mind has wandered</a:t>
          </a:r>
        </a:p>
      </dsp:txBody>
      <dsp:txXfrm>
        <a:off x="325085" y="400867"/>
        <a:ext cx="2042800" cy="2042800"/>
      </dsp:txXfrm>
    </dsp:sp>
    <dsp:sp modelId="{708AED6B-8D6F-4D07-8DD6-942426A86910}">
      <dsp:nvSpPr>
        <dsp:cNvPr id="0" name=""/>
        <dsp:cNvSpPr/>
      </dsp:nvSpPr>
      <dsp:spPr>
        <a:xfrm rot="414487">
          <a:off x="649444" y="-133"/>
          <a:ext cx="4826522" cy="4826522"/>
        </a:xfrm>
        <a:prstGeom prst="circularArrow">
          <a:avLst>
            <a:gd name="adj1" fmla="val 8253"/>
            <a:gd name="adj2" fmla="val 576528"/>
            <a:gd name="adj3" fmla="val 16854966"/>
            <a:gd name="adj4" fmla="val 14968507"/>
            <a:gd name="adj5" fmla="val 962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DE3662-B946-C1A9-BE57-DACB2BF7B129}"/>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2112F065-87AB-CD21-9C08-6F0820F3F7E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F41BE78-C9AD-41E6-8990-942C23836BF4}" type="datetimeFigureOut">
              <a:rPr lang="en-US" smtClean="0"/>
              <a:t>1/30/2026</a:t>
            </a:fld>
            <a:endParaRPr lang="en-US" dirty="0"/>
          </a:p>
        </p:txBody>
      </p:sp>
      <p:sp>
        <p:nvSpPr>
          <p:cNvPr id="4" name="Footer Placeholder 3">
            <a:extLst>
              <a:ext uri="{FF2B5EF4-FFF2-40B4-BE49-F238E27FC236}">
                <a16:creationId xmlns:a16="http://schemas.microsoft.com/office/drawing/2014/main" id="{F24A396E-BC64-90B6-D4FE-E4BB1A5FE70F}"/>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D2B2AA41-D4D1-FB25-FA78-0342CF7B991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BB376DA0-68EA-47D7-BB60-BD1D89638A37}" type="slidenum">
              <a:rPr lang="en-US" smtClean="0"/>
              <a:t>‹#›</a:t>
            </a:fld>
            <a:endParaRPr lang="en-US" dirty="0"/>
          </a:p>
        </p:txBody>
      </p:sp>
    </p:spTree>
    <p:extLst>
      <p:ext uri="{BB962C8B-B14F-4D97-AF65-F5344CB8AC3E}">
        <p14:creationId xmlns:p14="http://schemas.microsoft.com/office/powerpoint/2010/main" val="3407240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4700" y="481013"/>
            <a:ext cx="5764213" cy="3241675"/>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3867912"/>
            <a:ext cx="5852160" cy="5251560"/>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atin typeface="Gill Sans Nova" panose="020B0602020104020203" pitchFamily="34" charset="0"/>
              </a:defRPr>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atin typeface="Gill Sans Nova" panose="020B0602020104020203" pitchFamily="34" charset="0"/>
              </a:defRPr>
            </a:lvl1pPr>
          </a:lstStyle>
          <a:p>
            <a:fld id="{FD3AC4CA-1024-BC4B-9D01-46D28F64EE1E}" type="slidenum">
              <a:rPr lang="en-US" smtClean="0"/>
              <a:pPr/>
              <a:t>‹#›</a:t>
            </a:fld>
            <a:endParaRPr lang="en-US" dirty="0"/>
          </a:p>
        </p:txBody>
      </p:sp>
    </p:spTree>
    <p:extLst>
      <p:ext uri="{BB962C8B-B14F-4D97-AF65-F5344CB8AC3E}">
        <p14:creationId xmlns:p14="http://schemas.microsoft.com/office/powerpoint/2010/main" val="45672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ill Sans Nova" panose="020B0602020104020203" pitchFamily="34" charset="0"/>
        <a:ea typeface="+mn-ea"/>
        <a:cs typeface="+mn-cs"/>
      </a:defRPr>
    </a:lvl1pPr>
    <a:lvl2pPr marL="457200" algn="l" defTabSz="914400" rtl="0" eaLnBrk="1" latinLnBrk="0" hangingPunct="1">
      <a:defRPr sz="1200" kern="1200">
        <a:solidFill>
          <a:schemeClr val="tx1"/>
        </a:solidFill>
        <a:latin typeface="Gill Sans Nova" panose="020B0602020104020203" pitchFamily="34" charset="0"/>
        <a:ea typeface="+mn-ea"/>
        <a:cs typeface="+mn-cs"/>
      </a:defRPr>
    </a:lvl2pPr>
    <a:lvl3pPr marL="914400" algn="l" defTabSz="914400" rtl="0" eaLnBrk="1" latinLnBrk="0" hangingPunct="1">
      <a:defRPr sz="1200" kern="1200">
        <a:solidFill>
          <a:schemeClr val="tx1"/>
        </a:solidFill>
        <a:latin typeface="Gill Sans Nova" panose="020B0602020104020203" pitchFamily="34" charset="0"/>
        <a:ea typeface="+mn-ea"/>
        <a:cs typeface="+mn-cs"/>
      </a:defRPr>
    </a:lvl3pPr>
    <a:lvl4pPr marL="1371600" algn="l" defTabSz="914400" rtl="0" eaLnBrk="1" latinLnBrk="0" hangingPunct="1">
      <a:defRPr sz="1200" kern="1200">
        <a:solidFill>
          <a:schemeClr val="tx1"/>
        </a:solidFill>
        <a:latin typeface="Gill Sans Nova" panose="020B0602020104020203" pitchFamily="34" charset="0"/>
        <a:ea typeface="+mn-ea"/>
        <a:cs typeface="+mn-cs"/>
      </a:defRPr>
    </a:lvl4pPr>
    <a:lvl5pPr marL="1828800" algn="l" defTabSz="914400" rtl="0" eaLnBrk="1" latinLnBrk="0" hangingPunct="1">
      <a:defRPr sz="1200" kern="1200">
        <a:solidFill>
          <a:schemeClr val="tx1"/>
        </a:solidFill>
        <a:latin typeface="Gill Sans Nova" panose="020B06020201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r>
              <a:rPr lang="en-US" strike="noStrike" dirty="0">
                <a:solidFill>
                  <a:schemeClr val="tx1"/>
                </a:solidFill>
              </a:rPr>
              <a:t>Examine Focus Taxes</a:t>
            </a:r>
          </a:p>
          <a:p>
            <a:pPr marL="181240" indent="-181240" defTabSz="966612">
              <a:buFont typeface="Arial" panose="020B0604020202020204" pitchFamily="34" charset="0"/>
              <a:buChar char="•"/>
            </a:pPr>
            <a:r>
              <a:rPr lang="en-US" strike="noStrike" dirty="0">
                <a:solidFill>
                  <a:schemeClr val="tx1"/>
                </a:solidFill>
              </a:rPr>
              <a:t>Explore how they get levied &amp; what taxes may be costing us, </a:t>
            </a:r>
          </a:p>
          <a:p>
            <a:pPr marL="181240" indent="-181240">
              <a:buFont typeface="Arial" panose="020B0604020202020204" pitchFamily="34" charset="0"/>
              <a:buChar char="•"/>
            </a:pPr>
            <a:r>
              <a:rPr lang="en-US" strike="noStrike" dirty="0">
                <a:solidFill>
                  <a:schemeClr val="tx1"/>
                </a:solidFill>
              </a:rPr>
              <a:t>Understand what we can do to find our focus </a:t>
            </a:r>
          </a:p>
          <a:p>
            <a:pPr marL="181240" indent="-181240">
              <a:buFont typeface="Arial" panose="020B0604020202020204" pitchFamily="34" charset="0"/>
              <a:buChar char="•"/>
            </a:pPr>
            <a:r>
              <a:rPr lang="en-US" strike="noStrike" dirty="0">
                <a:solidFill>
                  <a:schemeClr val="tx1"/>
                </a:solidFill>
              </a:rPr>
              <a:t>Consider some things that you can do as a leader to promote focus on your group or team.</a:t>
            </a:r>
          </a:p>
        </p:txBody>
      </p:sp>
      <p:sp>
        <p:nvSpPr>
          <p:cNvPr id="4" name="Slide Number Placeholder 3"/>
          <p:cNvSpPr>
            <a:spLocks noGrp="1"/>
          </p:cNvSpPr>
          <p:nvPr>
            <p:ph type="sldNum" sz="quarter" idx="5"/>
          </p:nvPr>
        </p:nvSpPr>
        <p:spPr/>
        <p:txBody>
          <a:bodyPr/>
          <a:lstStyle/>
          <a:p>
            <a:fld id="{FD3AC4CA-1024-BC4B-9D01-46D28F64EE1E}" type="slidenum">
              <a:rPr lang="en-US" smtClean="0"/>
              <a:pPr/>
              <a:t>1</a:t>
            </a:fld>
            <a:endParaRPr lang="en-US" dirty="0"/>
          </a:p>
        </p:txBody>
      </p:sp>
    </p:spTree>
    <p:extLst>
      <p:ext uri="{BB962C8B-B14F-4D97-AF65-F5344CB8AC3E}">
        <p14:creationId xmlns:p14="http://schemas.microsoft.com/office/powerpoint/2010/main" val="2442193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E17B0-ACFC-DBF3-4D1A-0AADFF636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CD6D-CB4F-DF19-F745-C376DF344050}"/>
              </a:ext>
            </a:extLst>
          </p:cNvPr>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a:extLst>
              <a:ext uri="{FF2B5EF4-FFF2-40B4-BE49-F238E27FC236}">
                <a16:creationId xmlns:a16="http://schemas.microsoft.com/office/drawing/2014/main" id="{3C84BE9C-8306-E66F-C59A-53376DF8198D}"/>
              </a:ext>
            </a:extLst>
          </p:cNvPr>
          <p:cNvSpPr>
            <a:spLocks noGrp="1"/>
          </p:cNvSpPr>
          <p:nvPr>
            <p:ph type="body" idx="1"/>
          </p:nvPr>
        </p:nvSpPr>
        <p:spPr/>
        <p:txBody>
          <a:bodyPr/>
          <a:lstStyle/>
          <a:p>
            <a:r>
              <a:rPr lang="en-US" sz="1300" dirty="0"/>
              <a:t>The common meaning of “Being Focused”  is thinking about one thing while filtering distractions </a:t>
            </a:r>
          </a:p>
          <a:p>
            <a:endParaRPr lang="en-US" sz="1300" dirty="0"/>
          </a:p>
          <a:p>
            <a:r>
              <a:rPr lang="en-US" sz="1300" dirty="0"/>
              <a:t>Cognitive Control is the scientific term for putting my attention where I desire it to be and keeping it there &amp; not having it wander.  This focus is one aspect of the brain’s executive function, which is located in the prefrontal cortex.  Another term for it is “will power”.  The same neural circuitry that allows such a single-minded pursuit of a goal also manages unruly emotions.</a:t>
            </a:r>
          </a:p>
          <a:p>
            <a:endParaRPr lang="en-US" sz="1300" dirty="0"/>
          </a:p>
          <a:p>
            <a:r>
              <a:rPr lang="en-US" sz="1300" dirty="0"/>
              <a:t>Considering how our cognitive control neural circuitry  works will help us consider various strategies to pay less focus taxes.</a:t>
            </a:r>
          </a:p>
          <a:p>
            <a:endParaRPr lang="en-US" sz="1300" dirty="0"/>
          </a:p>
          <a:p>
            <a:r>
              <a:rPr lang="en-US" sz="1300" b="1" dirty="0"/>
              <a:t>Next 3 slides are the meat of this presentation </a:t>
            </a:r>
            <a:r>
              <a:rPr lang="en-US" sz="1300" dirty="0"/>
              <a:t>– not actionable, but lets you choose your action</a:t>
            </a:r>
            <a:endParaRPr lang="en-US" dirty="0"/>
          </a:p>
        </p:txBody>
      </p:sp>
      <p:sp>
        <p:nvSpPr>
          <p:cNvPr id="4" name="Slide Number Placeholder 3">
            <a:extLst>
              <a:ext uri="{FF2B5EF4-FFF2-40B4-BE49-F238E27FC236}">
                <a16:creationId xmlns:a16="http://schemas.microsoft.com/office/drawing/2014/main" id="{40B905F7-C81A-8954-DFBC-F52ACA5DE1D8}"/>
              </a:ext>
            </a:extLst>
          </p:cNvPr>
          <p:cNvSpPr>
            <a:spLocks noGrp="1"/>
          </p:cNvSpPr>
          <p:nvPr>
            <p:ph type="sldNum" sz="quarter" idx="5"/>
          </p:nvPr>
        </p:nvSpPr>
        <p:spPr/>
        <p:txBody>
          <a:bodyPr/>
          <a:lstStyle/>
          <a:p>
            <a:pPr defTabSz="966612">
              <a:defRPr/>
            </a:pPr>
            <a:fld id="{D97BDEDC-54DA-4DF1-948D-F46387B37CFE}" type="slidenum">
              <a:rPr lang="en-US">
                <a:solidFill>
                  <a:prstClr val="black"/>
                </a:solidFill>
                <a:latin typeface="Proxima Nova" panose="02000506030000020004"/>
              </a:rPr>
              <a:pPr defTabSz="966612">
                <a:defRPr/>
              </a:pPr>
              <a:t>10</a:t>
            </a:fld>
            <a:endParaRPr lang="en-US" dirty="0">
              <a:solidFill>
                <a:prstClr val="black"/>
              </a:solidFill>
              <a:latin typeface="Proxima Nova" panose="02000506030000020004"/>
            </a:endParaRPr>
          </a:p>
        </p:txBody>
      </p:sp>
    </p:spTree>
    <p:extLst>
      <p:ext uri="{BB962C8B-B14F-4D97-AF65-F5344CB8AC3E}">
        <p14:creationId xmlns:p14="http://schemas.microsoft.com/office/powerpoint/2010/main" val="304582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r>
              <a:rPr lang="en-US" dirty="0"/>
              <a:t>Rider • Elephant • Path is a useful model for examining our cognitive control.  In this model</a:t>
            </a:r>
          </a:p>
          <a:p>
            <a:pPr marL="181240" indent="-181240">
              <a:buFont typeface="Arial" panose="020B0604020202020204" pitchFamily="34" charset="0"/>
              <a:buChar char="•"/>
            </a:pPr>
            <a:r>
              <a:rPr lang="en-US" dirty="0"/>
              <a:t>Rider is </a:t>
            </a:r>
            <a:r>
              <a:rPr lang="en-US" sz="1300" dirty="0"/>
              <a:t>the intellectual response </a:t>
            </a:r>
          </a:p>
          <a:p>
            <a:pPr marL="181240" indent="-181240">
              <a:buFont typeface="Arial" panose="020B0604020202020204" pitchFamily="34" charset="0"/>
              <a:buChar char="•"/>
            </a:pPr>
            <a:r>
              <a:rPr lang="en-US" sz="1300" dirty="0"/>
              <a:t>Elephant is the emotional response </a:t>
            </a:r>
          </a:p>
          <a:p>
            <a:pPr marL="181240" indent="-181240">
              <a:buFont typeface="Arial" panose="020B0604020202020204" pitchFamily="34" charset="0"/>
              <a:buChar char="•"/>
            </a:pPr>
            <a:r>
              <a:rPr lang="en-US" sz="1300" dirty="0"/>
              <a:t>Path is the journey we are taking in an effort to accomplish something – changing culture in an organization, completing a task such as filling in an expense report</a:t>
            </a:r>
          </a:p>
          <a:p>
            <a:endParaRPr lang="en-US" sz="1300" dirty="0"/>
          </a:p>
          <a:p>
            <a:r>
              <a:rPr lang="en-US" sz="1300" dirty="0"/>
              <a:t>Rider holds the reins and seems to be in charge. In reality, the Rider’s control is limited – anytime the rider and elephant disagree on the course to be taken, the Rider will be overpowered by the 4-ton Elephant.  For the Rider to have any chance of directing the Elephant, he can’t be uncertain; he needs to be fully equipped with all the relevant information and facts. </a:t>
            </a:r>
          </a:p>
          <a:p>
            <a:endParaRPr lang="en-US" sz="1300" dirty="0"/>
          </a:p>
          <a:p>
            <a:r>
              <a:rPr lang="en-US" sz="1300" dirty="0"/>
              <a:t>So the Rider’s ability to steer is always somewhat limited. Additionally, the rider’s ability to steer will ebb as the rider gets tired. This is a big issues in paying focus taxes.</a:t>
            </a:r>
          </a:p>
          <a:p>
            <a:endParaRPr lang="en-US" dirty="0"/>
          </a:p>
          <a:p>
            <a:r>
              <a:rPr lang="en-US" dirty="0"/>
              <a:t>The Elephant is lazy and easily distracted. This has a GIANORMOUS impact on focus taxes.</a:t>
            </a:r>
          </a:p>
          <a:p>
            <a:endParaRPr lang="en-US" dirty="0"/>
          </a:p>
          <a:p>
            <a:r>
              <a:rPr lang="en-US" dirty="0"/>
              <a:t>The path needs to be considered – can I make it shorter or reduce distractions?</a:t>
            </a:r>
          </a:p>
          <a:p>
            <a:endParaRPr lang="en-US" dirty="0"/>
          </a:p>
          <a:p>
            <a:pPr defTabSz="966612"/>
            <a:r>
              <a:rPr lang="en-US" sz="1300" dirty="0"/>
              <a:t>What we call willpower - establishing and maintaining our focus – can be viewed as the rider exercising self-restraint over the elephant</a:t>
            </a:r>
            <a:endParaRPr lang="en-US" dirty="0"/>
          </a:p>
        </p:txBody>
      </p:sp>
      <p:sp>
        <p:nvSpPr>
          <p:cNvPr id="4" name="Slide Number Placeholder 3"/>
          <p:cNvSpPr>
            <a:spLocks noGrp="1"/>
          </p:cNvSpPr>
          <p:nvPr>
            <p:ph type="sldNum" sz="quarter" idx="5"/>
          </p:nvPr>
        </p:nvSpPr>
        <p:spPr/>
        <p:txBody>
          <a:bodyPr/>
          <a:lstStyle/>
          <a:p>
            <a:fld id="{215871AE-5289-4C4B-978C-1DC972FA65B3}" type="slidenum">
              <a:rPr lang="en-US" smtClean="0"/>
              <a:t>11</a:t>
            </a:fld>
            <a:endParaRPr lang="en-US" dirty="0"/>
          </a:p>
        </p:txBody>
      </p:sp>
    </p:spTree>
    <p:extLst>
      <p:ext uri="{BB962C8B-B14F-4D97-AF65-F5344CB8AC3E}">
        <p14:creationId xmlns:p14="http://schemas.microsoft.com/office/powerpoint/2010/main" val="4139027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pPr marL="241653" indent="-241653">
              <a:buFont typeface="+mj-lt"/>
              <a:buAutoNum type="arabicPeriod"/>
            </a:pPr>
            <a:r>
              <a:rPr lang="en-US" dirty="0"/>
              <a:t>Choose a focus</a:t>
            </a:r>
          </a:p>
          <a:p>
            <a:pPr marL="724959" lvl="1" indent="-241653">
              <a:buFont typeface="+mj-lt"/>
              <a:buAutoNum type="alphaLcPeriod"/>
            </a:pPr>
            <a:r>
              <a:rPr lang="en-US" dirty="0"/>
              <a:t>This requires cognitive control (i.e., the rider) to engage on the object of focus and</a:t>
            </a:r>
          </a:p>
          <a:p>
            <a:pPr marL="724959" lvl="1" indent="-241653">
              <a:buFont typeface="+mj-lt"/>
              <a:buAutoNum type="alphaLcPeriod"/>
            </a:pPr>
            <a:r>
              <a:rPr lang="en-US" dirty="0"/>
              <a:t>Then to maintain it, requires additional cognitive control (the rider again!) to keep your attention there</a:t>
            </a:r>
          </a:p>
          <a:p>
            <a:pPr marL="241653" indent="-241653">
              <a:buFont typeface="+mj-lt"/>
              <a:buAutoNum type="arabicPeriod"/>
            </a:pPr>
            <a:r>
              <a:rPr lang="en-US" dirty="0"/>
              <a:t>Your attention wanders – This isn’t what you plan to do – it just happens. The Rider got tired, the elephant saw something just SO interesting</a:t>
            </a:r>
          </a:p>
          <a:p>
            <a:pPr marL="241653" indent="-241653">
              <a:buFont typeface="+mj-lt"/>
              <a:buAutoNum type="arabicPeriod"/>
            </a:pPr>
            <a:r>
              <a:rPr lang="en-US" dirty="0"/>
              <a:t>Sooner or later, you recognize that  your mind has wandered.  You notice the distraction.  You realize how far you are from the first thing you wanted to focus on. </a:t>
            </a:r>
          </a:p>
          <a:p>
            <a:r>
              <a:rPr lang="en-US" dirty="0"/>
              <a:t>After recognized the mental detour, you may choose to refocus.  Then again, you may choose to give up and move on to something else.  It’s up to you; it’s your choice.</a:t>
            </a:r>
          </a:p>
          <a:p>
            <a:endParaRPr lang="en-US" dirty="0"/>
          </a:p>
          <a:p>
            <a:r>
              <a:rPr lang="en-US" dirty="0"/>
              <a:t>3 points from this cycle that can help us build up our ability to focus</a:t>
            </a:r>
          </a:p>
          <a:p>
            <a:pPr marL="241653" indent="-241653" defTabSz="966612">
              <a:buFont typeface="+mj-lt"/>
              <a:buAutoNum type="arabicPeriod"/>
            </a:pPr>
            <a:r>
              <a:rPr lang="en-US" dirty="0"/>
              <a:t>Once you recognize that your mind has wandered, notice what CAUSED your mind to do so</a:t>
            </a:r>
          </a:p>
          <a:p>
            <a:pPr marL="241653" indent="-241653">
              <a:buFont typeface="+mj-lt"/>
              <a:buAutoNum type="arabicPeriod"/>
            </a:pPr>
            <a:r>
              <a:rPr lang="en-US" dirty="0"/>
              <a:t>Is there a way to put up a fence on your path so the elephant doesn’t go there</a:t>
            </a:r>
          </a:p>
          <a:p>
            <a:pPr marL="241653" indent="-241653">
              <a:buFont typeface="+mj-lt"/>
              <a:buAutoNum type="arabicPeriod"/>
            </a:pPr>
            <a:r>
              <a:rPr lang="en-US" dirty="0"/>
              <a:t>Can you do something to give the Rider more </a:t>
            </a:r>
            <a:r>
              <a:rPr lang="en-US" b="1" dirty="0"/>
              <a:t>energy</a:t>
            </a:r>
            <a:r>
              <a:rPr lang="en-US" dirty="0"/>
              <a:t> so they don’t tire as quickly</a:t>
            </a:r>
          </a:p>
          <a:p>
            <a:endParaRPr lang="en-US" dirty="0"/>
          </a:p>
        </p:txBody>
      </p:sp>
      <p:sp>
        <p:nvSpPr>
          <p:cNvPr id="4" name="Slide Number Placeholder 3"/>
          <p:cNvSpPr>
            <a:spLocks noGrp="1"/>
          </p:cNvSpPr>
          <p:nvPr>
            <p:ph type="sldNum" sz="quarter" idx="5"/>
          </p:nvPr>
        </p:nvSpPr>
        <p:spPr/>
        <p:txBody>
          <a:bodyPr/>
          <a:lstStyle/>
          <a:p>
            <a:fld id="{FD3AC4CA-1024-BC4B-9D01-46D28F64EE1E}" type="slidenum">
              <a:rPr lang="en-US" smtClean="0"/>
              <a:pPr/>
              <a:t>12</a:t>
            </a:fld>
            <a:endParaRPr lang="en-US" dirty="0"/>
          </a:p>
        </p:txBody>
      </p:sp>
    </p:spTree>
    <p:extLst>
      <p:ext uri="{BB962C8B-B14F-4D97-AF65-F5344CB8AC3E}">
        <p14:creationId xmlns:p14="http://schemas.microsoft.com/office/powerpoint/2010/main" val="209942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r>
              <a:rPr lang="en-US" dirty="0">
                <a:latin typeface="Gill Sans Nova" panose="020B0602020104020203" pitchFamily="34" charset="0"/>
              </a:rPr>
              <a:t>4 Dimensions of energy</a:t>
            </a:r>
          </a:p>
          <a:p>
            <a:endParaRPr lang="en-US" dirty="0">
              <a:latin typeface="Gill Sans Nova" panose="020B0602020104020203" pitchFamily="34" charset="0"/>
            </a:endParaRPr>
          </a:p>
          <a:p>
            <a:r>
              <a:rPr lang="en-US" dirty="0">
                <a:latin typeface="Gill Sans Nova" panose="020B0602020104020203" pitchFamily="34" charset="0"/>
              </a:rPr>
              <a:t>All cross connected</a:t>
            </a:r>
          </a:p>
          <a:p>
            <a:pPr marL="181240" indent="-181240">
              <a:buFont typeface="Arial" panose="020B0604020202020204" pitchFamily="34" charset="0"/>
              <a:buChar char="•"/>
            </a:pPr>
            <a:r>
              <a:rPr lang="en-US" dirty="0">
                <a:latin typeface="Gill Sans Nova" panose="020B0602020104020203" pitchFamily="34" charset="0"/>
              </a:rPr>
              <a:t>Task without purpose -&gt;easily distracted</a:t>
            </a:r>
          </a:p>
          <a:p>
            <a:pPr marL="181240" indent="-181240">
              <a:buFont typeface="Arial" panose="020B0604020202020204" pitchFamily="34" charset="0"/>
              <a:buChar char="•"/>
            </a:pPr>
            <a:r>
              <a:rPr lang="en-US" dirty="0">
                <a:latin typeface="Gill Sans Nova" panose="020B0602020104020203" pitchFamily="34" charset="0"/>
              </a:rPr>
              <a:t>Tough Mental challenge -&gt; end feeing physically tired</a:t>
            </a:r>
          </a:p>
          <a:p>
            <a:pPr marL="181240" indent="-181240">
              <a:buFont typeface="Arial" panose="020B0604020202020204" pitchFamily="34" charset="0"/>
              <a:buChar char="•"/>
            </a:pPr>
            <a:endParaRPr lang="en-US" dirty="0">
              <a:latin typeface="Gill Sans Nova" panose="020B0602020104020203" pitchFamily="34" charset="0"/>
            </a:endParaRPr>
          </a:p>
          <a:p>
            <a:pPr marL="181240" indent="-181240">
              <a:buFont typeface="Arial" panose="020B0604020202020204" pitchFamily="34" charset="0"/>
              <a:buChar char="•"/>
            </a:pPr>
            <a:r>
              <a:rPr lang="en-US" dirty="0">
                <a:latin typeface="Gill Sans Nova" panose="020B0602020104020203" pitchFamily="34" charset="0"/>
              </a:rPr>
              <a:t>Mood can also impact your ability to focus</a:t>
            </a:r>
          </a:p>
          <a:p>
            <a:pPr marL="181240" indent="-181240">
              <a:buFont typeface="Arial" panose="020B0604020202020204" pitchFamily="34" charset="0"/>
              <a:buChar char="•"/>
            </a:pPr>
            <a:endParaRPr lang="en-US" dirty="0">
              <a:latin typeface="Gill Sans Nova" panose="020B0602020104020203" pitchFamily="34" charset="0"/>
            </a:endParaRPr>
          </a:p>
          <a:p>
            <a:pPr defTabSz="966612">
              <a:defRPr/>
            </a:pPr>
            <a:r>
              <a:rPr lang="en-US" sz="1300" b="1" dirty="0"/>
              <a:t>Managing your energy is more important than time management for healthy, high performance – including for maintaining focus.</a:t>
            </a:r>
            <a:endParaRPr lang="en-US" dirty="0">
              <a:latin typeface="Gill Sans Nova" panose="020B0602020104020203" pitchFamily="34" charset="0"/>
            </a:endParaRPr>
          </a:p>
        </p:txBody>
      </p:sp>
      <p:sp>
        <p:nvSpPr>
          <p:cNvPr id="4" name="Slide Number Placeholder 3"/>
          <p:cNvSpPr>
            <a:spLocks noGrp="1"/>
          </p:cNvSpPr>
          <p:nvPr>
            <p:ph type="sldNum" sz="quarter" idx="5"/>
          </p:nvPr>
        </p:nvSpPr>
        <p:spPr/>
        <p:txBody>
          <a:bodyPr/>
          <a:lstStyle/>
          <a:p>
            <a:pPr defTabSz="966612">
              <a:defRPr/>
            </a:pPr>
            <a:fld id="{D97BDEDC-54DA-4DF1-948D-F46387B37CFE}" type="slidenum">
              <a:rPr lang="en-US">
                <a:solidFill>
                  <a:prstClr val="black"/>
                </a:solidFill>
                <a:latin typeface="Proxima Nova" panose="02000506030000020004"/>
              </a:rPr>
              <a:pPr defTabSz="966612">
                <a:defRPr/>
              </a:pPr>
              <a:t>13</a:t>
            </a:fld>
            <a:endParaRPr lang="en-US" dirty="0">
              <a:solidFill>
                <a:prstClr val="black"/>
              </a:solidFill>
              <a:latin typeface="Proxima Nova" panose="02000506030000020004"/>
            </a:endParaRPr>
          </a:p>
        </p:txBody>
      </p:sp>
    </p:spTree>
    <p:extLst>
      <p:ext uri="{BB962C8B-B14F-4D97-AF65-F5344CB8AC3E}">
        <p14:creationId xmlns:p14="http://schemas.microsoft.com/office/powerpoint/2010/main" val="759010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E9C73-7F21-19F8-21C3-E1B011744A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9DEBD2-1195-B910-2CB8-26BCC4F91F29}"/>
              </a:ext>
            </a:extLst>
          </p:cNvPr>
          <p:cNvSpPr>
            <a:spLocks noGrp="1" noRot="1" noChangeAspect="1"/>
          </p:cNvSpPr>
          <p:nvPr>
            <p:ph type="sldImg"/>
          </p:nvPr>
        </p:nvSpPr>
        <p:spPr>
          <a:xfrm>
            <a:off x="1196975" y="438150"/>
            <a:ext cx="5408613" cy="3041650"/>
          </a:xfrm>
        </p:spPr>
        <p:txBody>
          <a:bodyPr/>
          <a:lstStyle/>
          <a:p>
            <a:endParaRPr lang="en-US" dirty="0"/>
          </a:p>
        </p:txBody>
      </p:sp>
      <p:sp>
        <p:nvSpPr>
          <p:cNvPr id="3" name="Notes Placeholder 2">
            <a:extLst>
              <a:ext uri="{FF2B5EF4-FFF2-40B4-BE49-F238E27FC236}">
                <a16:creationId xmlns:a16="http://schemas.microsoft.com/office/drawing/2014/main" id="{5777103C-E36C-95DC-A23B-A8FA803C5FA9}"/>
              </a:ext>
            </a:extLst>
          </p:cNvPr>
          <p:cNvSpPr>
            <a:spLocks noGrp="1"/>
          </p:cNvSpPr>
          <p:nvPr>
            <p:ph type="body" idx="1"/>
          </p:nvPr>
        </p:nvSpPr>
        <p:spPr>
          <a:xfrm>
            <a:off x="780288" y="3635577"/>
            <a:ext cx="6242304" cy="5842680"/>
          </a:xfrm>
          <a:prstGeom prst="rect">
            <a:avLst/>
          </a:prstGeom>
        </p:spPr>
        <p:txBody>
          <a:bodyPr/>
          <a:lstStyle/>
          <a:p>
            <a:pPr defTabSz="966612"/>
            <a:r>
              <a:rPr lang="en-US" dirty="0"/>
              <a:t>Our place on the mood meter will fluctuate from moment to moment</a:t>
            </a:r>
          </a:p>
          <a:p>
            <a:pPr defTabSz="966612"/>
            <a:r>
              <a:rPr lang="en-US" dirty="0"/>
              <a:t>Top &amp; bottom halves can be labeled as healthy and unhealthy states of mind</a:t>
            </a:r>
          </a:p>
          <a:p>
            <a:pPr defTabSz="966612"/>
            <a:r>
              <a:rPr lang="en-US" dirty="0"/>
              <a:t>Way more moods that these – certain ones may show up more frequently for us – helping or hindering our efforts</a:t>
            </a:r>
          </a:p>
          <a:p>
            <a:endParaRPr lang="en-US" dirty="0"/>
          </a:p>
          <a:p>
            <a:r>
              <a:rPr lang="en-US" dirty="0"/>
              <a:t>You are at your best … and most able to focus… when you are in a healthy SoM</a:t>
            </a:r>
          </a:p>
          <a:p>
            <a:endParaRPr lang="en-US" dirty="0"/>
          </a:p>
          <a:p>
            <a:pPr defTabSz="966612"/>
            <a:r>
              <a:rPr lang="en-US" dirty="0"/>
              <a:t>Mood will fluctuate, be aware of it and be able to shift it back up to a healthy state of mind</a:t>
            </a:r>
          </a:p>
          <a:p>
            <a:pPr defTabSz="966612"/>
            <a:r>
              <a:rPr lang="en-US" dirty="0"/>
              <a:t>Curiosity has a special role</a:t>
            </a:r>
          </a:p>
          <a:p>
            <a:r>
              <a:rPr lang="en-US" sz="1300" dirty="0"/>
              <a:t>Appreciation Mindset: </a:t>
            </a:r>
            <a:r>
              <a:rPr lang="en-US" dirty="0"/>
              <a:t>Always look for opportunities to show appreciation and express gratitude</a:t>
            </a:r>
          </a:p>
          <a:p>
            <a:r>
              <a:rPr lang="en-US" dirty="0"/>
              <a:t>(3 things per day crates measurable differences in brain)</a:t>
            </a:r>
          </a:p>
          <a:p>
            <a:endParaRPr lang="en-US" dirty="0"/>
          </a:p>
        </p:txBody>
      </p:sp>
      <p:sp>
        <p:nvSpPr>
          <p:cNvPr id="4" name="Slide Number Placeholder 3">
            <a:extLst>
              <a:ext uri="{FF2B5EF4-FFF2-40B4-BE49-F238E27FC236}">
                <a16:creationId xmlns:a16="http://schemas.microsoft.com/office/drawing/2014/main" id="{B63046B6-8E84-20D4-60B4-1AA0EDBC22AB}"/>
              </a:ext>
            </a:extLst>
          </p:cNvPr>
          <p:cNvSpPr>
            <a:spLocks noGrp="1"/>
          </p:cNvSpPr>
          <p:nvPr>
            <p:ph type="sldNum" sz="quarter" idx="5"/>
          </p:nvPr>
        </p:nvSpPr>
        <p:spPr>
          <a:xfrm>
            <a:off x="4419826" y="9575448"/>
            <a:ext cx="3381248" cy="505812"/>
          </a:xfrm>
          <a:prstGeom prst="rect">
            <a:avLst/>
          </a:prstGeom>
        </p:spPr>
        <p:txBody>
          <a:bodyPr/>
          <a:lstStyle/>
          <a:p>
            <a:fld id="{0B25269B-6423-4CA8-A19A-82C9D5F6FC18}" type="slidenum">
              <a:rPr lang="en-US" smtClean="0"/>
              <a:pPr/>
              <a:t>14</a:t>
            </a:fld>
            <a:endParaRPr lang="en-US" dirty="0"/>
          </a:p>
        </p:txBody>
      </p:sp>
    </p:spTree>
    <p:extLst>
      <p:ext uri="{BB962C8B-B14F-4D97-AF65-F5344CB8AC3E}">
        <p14:creationId xmlns:p14="http://schemas.microsoft.com/office/powerpoint/2010/main" val="69374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B70F0-A9D6-2270-D149-C54686F9B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69F071-84EB-8D0F-6589-5CB7FFDD9E31}"/>
              </a:ext>
            </a:extLst>
          </p:cNvPr>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a:extLst>
              <a:ext uri="{FF2B5EF4-FFF2-40B4-BE49-F238E27FC236}">
                <a16:creationId xmlns:a16="http://schemas.microsoft.com/office/drawing/2014/main" id="{1DFB7B5D-BC42-1201-B541-C701A71B899C}"/>
              </a:ext>
            </a:extLst>
          </p:cNvPr>
          <p:cNvSpPr>
            <a:spLocks noGrp="1"/>
          </p:cNvSpPr>
          <p:nvPr>
            <p:ph type="body" idx="1"/>
          </p:nvPr>
        </p:nvSpPr>
        <p:spPr/>
        <p:txBody>
          <a:bodyPr/>
          <a:lstStyle/>
          <a:p>
            <a:r>
              <a:rPr lang="en-US" dirty="0"/>
              <a:t>So, while we’re going to move on to a deeper dive of on the mental dimension of our energy, realize that the rider’s cognitive control is impacted by all 4 dimensions.  Managing our Energy in any of these dimensions will improve our ability to focus.</a:t>
            </a:r>
          </a:p>
          <a:p>
            <a:endParaRPr lang="en-US" dirty="0"/>
          </a:p>
          <a:p>
            <a:r>
              <a:rPr lang="en-US" b="1" dirty="0"/>
              <a:t>Transition</a:t>
            </a:r>
          </a:p>
          <a:p>
            <a:r>
              <a:rPr lang="en-US" dirty="0"/>
              <a:t>We’ve covered</a:t>
            </a:r>
          </a:p>
          <a:p>
            <a:pPr lvl="1"/>
            <a:r>
              <a:rPr lang="en-US" dirty="0"/>
              <a:t>Rider • Elephant • Path</a:t>
            </a:r>
          </a:p>
          <a:p>
            <a:pPr lvl="1"/>
            <a:r>
              <a:rPr lang="en-US" dirty="0"/>
              <a:t>Focus Cycle</a:t>
            </a:r>
          </a:p>
          <a:p>
            <a:pPr lvl="1"/>
            <a:r>
              <a:rPr lang="en-US" dirty="0"/>
              <a:t>Managing your energy </a:t>
            </a:r>
          </a:p>
          <a:p>
            <a:r>
              <a:rPr lang="en-US" dirty="0"/>
              <a:t>You are now ready to…</a:t>
            </a:r>
          </a:p>
        </p:txBody>
      </p:sp>
      <p:sp>
        <p:nvSpPr>
          <p:cNvPr id="4" name="Slide Number Placeholder 3">
            <a:extLst>
              <a:ext uri="{FF2B5EF4-FFF2-40B4-BE49-F238E27FC236}">
                <a16:creationId xmlns:a16="http://schemas.microsoft.com/office/drawing/2014/main" id="{EF9978CE-CA3B-A4EA-A4A7-5D165076D76E}"/>
              </a:ext>
            </a:extLst>
          </p:cNvPr>
          <p:cNvSpPr>
            <a:spLocks noGrp="1"/>
          </p:cNvSpPr>
          <p:nvPr>
            <p:ph type="sldNum" sz="quarter" idx="5"/>
          </p:nvPr>
        </p:nvSpPr>
        <p:spPr/>
        <p:txBody>
          <a:bodyPr/>
          <a:lstStyle/>
          <a:p>
            <a:pPr defTabSz="966612">
              <a:defRPr/>
            </a:pPr>
            <a:fld id="{D97BDEDC-54DA-4DF1-948D-F46387B37CFE}" type="slidenum">
              <a:rPr lang="en-US">
                <a:solidFill>
                  <a:prstClr val="black"/>
                </a:solidFill>
                <a:latin typeface="Proxima Nova" panose="02000506030000020004"/>
              </a:rPr>
              <a:pPr defTabSz="966612">
                <a:defRPr/>
              </a:pPr>
              <a:t>15</a:t>
            </a:fld>
            <a:endParaRPr lang="en-US" dirty="0">
              <a:solidFill>
                <a:prstClr val="black"/>
              </a:solidFill>
              <a:latin typeface="Proxima Nova" panose="02000506030000020004"/>
            </a:endParaRPr>
          </a:p>
        </p:txBody>
      </p:sp>
    </p:spTree>
    <p:extLst>
      <p:ext uri="{BB962C8B-B14F-4D97-AF65-F5344CB8AC3E}">
        <p14:creationId xmlns:p14="http://schemas.microsoft.com/office/powerpoint/2010/main" val="2289239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r>
              <a:rPr lang="en-US" sz="1300" dirty="0"/>
              <a:t>…choose your weapons wisely.</a:t>
            </a:r>
          </a:p>
          <a:p>
            <a:endParaRPr lang="en-US" sz="1300" dirty="0"/>
          </a:p>
          <a:p>
            <a:r>
              <a:rPr lang="en-US" sz="1300" dirty="0"/>
              <a:t>Here are my weapons of choice for day-to-day focus when I was a plant manager in Portland, OR</a:t>
            </a:r>
          </a:p>
          <a:p>
            <a:pPr marL="638440" lvl="1" indent="-181240">
              <a:buFont typeface="Arial" panose="020B0604020202020204" pitchFamily="34" charset="0"/>
              <a:buChar char="•"/>
            </a:pPr>
            <a:r>
              <a:rPr lang="en-US" sz="1300" dirty="0"/>
              <a:t>Review email at home prior to commute</a:t>
            </a:r>
          </a:p>
          <a:p>
            <a:pPr marL="638440" lvl="1" indent="-181240">
              <a:buFont typeface="Arial" panose="020B0604020202020204" pitchFamily="34" charset="0"/>
              <a:buChar char="•"/>
            </a:pPr>
            <a:r>
              <a:rPr lang="en-US" sz="1300" dirty="0"/>
              <a:t>At plant, print calendar</a:t>
            </a:r>
          </a:p>
          <a:p>
            <a:pPr marL="638440" lvl="1" indent="-181240">
              <a:buFont typeface="Arial" panose="020B0604020202020204" pitchFamily="34" charset="0"/>
              <a:buChar char="•"/>
            </a:pPr>
            <a:r>
              <a:rPr lang="en-US" sz="1300" dirty="0"/>
              <a:t>Xfr open items from yesterday’s To Do list, to today’s, add any new items</a:t>
            </a:r>
          </a:p>
          <a:p>
            <a:pPr marL="638440" lvl="1" indent="-181240">
              <a:buFont typeface="Arial" panose="020B0604020202020204" pitchFamily="34" charset="0"/>
              <a:buChar char="•"/>
            </a:pPr>
            <a:r>
              <a:rPr lang="en-US" sz="1300" dirty="0"/>
              <a:t>pick top 3</a:t>
            </a:r>
          </a:p>
          <a:p>
            <a:pPr marL="181240" indent="-181240">
              <a:buFont typeface="Arial" panose="020B0604020202020204" pitchFamily="34" charset="0"/>
              <a:buChar char="•"/>
            </a:pPr>
            <a:endParaRPr lang="en-US" sz="1300" dirty="0"/>
          </a:p>
          <a:p>
            <a:r>
              <a:rPr lang="en-US" sz="1300" dirty="0"/>
              <a:t>With this I was “parked facing downhill”: car on a slope facing downhill, only need to lift foot off the brake to get moving</a:t>
            </a:r>
          </a:p>
          <a:p>
            <a:endParaRPr lang="en-US" sz="1300" dirty="0"/>
          </a:p>
          <a:p>
            <a:r>
              <a:rPr lang="en-US" sz="1300" dirty="0"/>
              <a:t>Calendars, planners, To Do Lists – our response to these tools will vary because we don’t all think the way</a:t>
            </a:r>
          </a:p>
          <a:p>
            <a:pPr marL="742950" lvl="1" indent="-285750">
              <a:buFont typeface="Arial" panose="020B0604020202020204" pitchFamily="34" charset="0"/>
              <a:buChar char="•"/>
            </a:pPr>
            <a:r>
              <a:rPr lang="en-US" sz="1300" dirty="0"/>
              <a:t>Yeah! Tools to help!</a:t>
            </a:r>
          </a:p>
          <a:p>
            <a:pPr marL="742950" lvl="1" indent="-285750">
              <a:buFont typeface="Arial" panose="020B0604020202020204" pitchFamily="34" charset="0"/>
              <a:buChar char="•"/>
            </a:pPr>
            <a:r>
              <a:rPr lang="en-US" sz="1300" dirty="0"/>
              <a:t>Boo! Stifling tools.</a:t>
            </a:r>
          </a:p>
          <a:p>
            <a:endParaRPr lang="en-US" sz="1300" dirty="0"/>
          </a:p>
          <a:p>
            <a:pPr defTabSz="966612"/>
            <a:r>
              <a:rPr lang="en-US" sz="1300" dirty="0"/>
              <a:t>Productivity strategies lose their potential to motivate when they don’t feel meaningful.  If someone else’s productivity strategy feels artificial to us, then it is unlikely to click.</a:t>
            </a:r>
          </a:p>
          <a:p>
            <a:pPr defTabSz="966612"/>
            <a:endParaRPr lang="en-US" sz="1300" dirty="0"/>
          </a:p>
          <a:p>
            <a:pPr defTabSz="966612"/>
            <a:r>
              <a:rPr lang="en-US" sz="1300" dirty="0"/>
              <a:t>Great or garbage will vary from person to person.  But do NOT just trust your gut; I hope everyone tries turning off pop-ups and notification for 2 weeks – give it a quick test and see if it works for you.</a:t>
            </a:r>
          </a:p>
          <a:p>
            <a:endParaRPr lang="en-US" sz="1300" dirty="0"/>
          </a:p>
          <a:p>
            <a:r>
              <a:rPr lang="en-US" sz="1300" dirty="0"/>
              <a:t>Just like there’s not a move that eliminates all taxes, for no single tool will help you develop laser-like focus that never wanders.  You are just looking to pay LESS tax.</a:t>
            </a:r>
          </a:p>
          <a:p>
            <a:pPr defTabSz="966612">
              <a:defRPr/>
            </a:pPr>
            <a:endParaRPr lang="en-US" sz="1300" dirty="0"/>
          </a:p>
          <a:p>
            <a:pPr defTabSz="966612">
              <a:defRPr/>
            </a:pPr>
            <a:endParaRPr lang="en-US" sz="1300" dirty="0"/>
          </a:p>
          <a:p>
            <a:endParaRPr lang="en-US" dirty="0"/>
          </a:p>
        </p:txBody>
      </p:sp>
      <p:sp>
        <p:nvSpPr>
          <p:cNvPr id="4" name="Slide Number Placeholder 3"/>
          <p:cNvSpPr>
            <a:spLocks noGrp="1"/>
          </p:cNvSpPr>
          <p:nvPr>
            <p:ph type="sldNum" sz="quarter" idx="5"/>
          </p:nvPr>
        </p:nvSpPr>
        <p:spPr/>
        <p:txBody>
          <a:bodyPr/>
          <a:lstStyle/>
          <a:p>
            <a:fld id="{FD3AC4CA-1024-BC4B-9D01-46D28F64EE1E}" type="slidenum">
              <a:rPr lang="en-US" smtClean="0"/>
              <a:pPr/>
              <a:t>16</a:t>
            </a:fld>
            <a:endParaRPr lang="en-US" dirty="0"/>
          </a:p>
        </p:txBody>
      </p:sp>
    </p:spTree>
    <p:extLst>
      <p:ext uri="{BB962C8B-B14F-4D97-AF65-F5344CB8AC3E}">
        <p14:creationId xmlns:p14="http://schemas.microsoft.com/office/powerpoint/2010/main" val="214061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endParaRPr lang="en-US" dirty="0"/>
          </a:p>
          <a:p>
            <a:pPr defTabSz="966612">
              <a:defRPr/>
            </a:pPr>
            <a:r>
              <a:rPr lang="en-US" dirty="0"/>
              <a:t>A lot to like here from a Rider Elephant Path perspective:</a:t>
            </a:r>
          </a:p>
          <a:p>
            <a:pPr marL="181240" indent="-181240">
              <a:buFont typeface="Arial" panose="020B0604020202020204" pitchFamily="34" charset="0"/>
              <a:buChar char="•"/>
            </a:pPr>
            <a:r>
              <a:rPr lang="en-US" dirty="0"/>
              <a:t>You’re managing energy with frequent breaks, keeping the rider strong; will power is a renewable resource</a:t>
            </a:r>
            <a:br>
              <a:rPr lang="en-US" dirty="0"/>
            </a:br>
            <a:r>
              <a:rPr lang="en-US" dirty="0"/>
              <a:t>  (Breaks are not optional for that reason.)</a:t>
            </a:r>
          </a:p>
          <a:p>
            <a:pPr marL="181240" indent="-181240" defTabSz="966612">
              <a:buFont typeface="Arial" panose="020B0604020202020204" pitchFamily="34" charset="0"/>
              <a:buChar char="•"/>
              <a:defRPr/>
            </a:pPr>
            <a:r>
              <a:rPr lang="en-US" dirty="0"/>
              <a:t>The path is short, just avoid all distractions and urges to multi-task for 25 minutes. </a:t>
            </a:r>
          </a:p>
          <a:p>
            <a:pPr defTabSz="966612">
              <a:defRPr/>
            </a:pPr>
            <a:endParaRPr lang="en-US" dirty="0"/>
          </a:p>
          <a:p>
            <a:r>
              <a:rPr lang="en-US" dirty="0"/>
              <a:t>Eng in PDX loved this – didn’t stay as late once he started doing this.</a:t>
            </a:r>
          </a:p>
          <a:p>
            <a:endParaRPr lang="en-US" dirty="0"/>
          </a:p>
        </p:txBody>
      </p:sp>
      <p:sp>
        <p:nvSpPr>
          <p:cNvPr id="4" name="Slide Number Placeholder 3"/>
          <p:cNvSpPr>
            <a:spLocks noGrp="1"/>
          </p:cNvSpPr>
          <p:nvPr>
            <p:ph type="sldNum" sz="quarter" idx="5"/>
          </p:nvPr>
        </p:nvSpPr>
        <p:spPr/>
        <p:txBody>
          <a:bodyPr/>
          <a:lstStyle/>
          <a:p>
            <a:fld id="{FD3AC4CA-1024-BC4B-9D01-46D28F64EE1E}" type="slidenum">
              <a:rPr lang="en-US" smtClean="0"/>
              <a:pPr/>
              <a:t>17</a:t>
            </a:fld>
            <a:endParaRPr lang="en-US" dirty="0"/>
          </a:p>
        </p:txBody>
      </p:sp>
    </p:spTree>
    <p:extLst>
      <p:ext uri="{BB962C8B-B14F-4D97-AF65-F5344CB8AC3E}">
        <p14:creationId xmlns:p14="http://schemas.microsoft.com/office/powerpoint/2010/main" val="1889581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a:xfrm>
            <a:off x="776288" y="3867914"/>
            <a:ext cx="5852160" cy="5251560"/>
          </a:xfrm>
        </p:spPr>
        <p:txBody>
          <a:bodyPr/>
          <a:lstStyle/>
          <a:p>
            <a:pPr algn="l" defTabSz="966612"/>
            <a:r>
              <a:rPr lang="en-US" sz="1300" b="0" dirty="0"/>
              <a:t>A busy mind with tons of churn is a focus challenge</a:t>
            </a:r>
          </a:p>
          <a:p>
            <a:pPr algn="l" defTabSz="966612"/>
            <a:endParaRPr lang="en-US" sz="1300" b="0" dirty="0"/>
          </a:p>
          <a:p>
            <a:pPr algn="l" defTabSz="966612"/>
            <a:r>
              <a:rPr lang="en-US" sz="1300" b="0" dirty="0"/>
              <a:t>Questions on p. 3 -    we won't have time, do on own.</a:t>
            </a:r>
          </a:p>
          <a:p>
            <a:pPr algn="l" defTabSz="966612"/>
            <a:r>
              <a:rPr lang="en-US" sz="1300" b="1" dirty="0"/>
              <a:t> </a:t>
            </a:r>
          </a:p>
          <a:p>
            <a:pPr algn="ctr" defTabSz="966612"/>
            <a:r>
              <a:rPr lang="en-US" sz="1300" b="1" dirty="0"/>
              <a:t>deciding what not to do is as important as deciding what to do</a:t>
            </a:r>
          </a:p>
          <a:p>
            <a:pPr algn="ctr" defTabSz="966612"/>
            <a:endParaRPr lang="en-US" sz="1300" b="1" dirty="0"/>
          </a:p>
          <a:p>
            <a:pPr marL="0" marR="0" lvl="0" indent="0" algn="ctr" defTabSz="966612"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Gill Sans Nova" panose="020B0602020104020203" pitchFamily="34" charset="0"/>
                <a:ea typeface="+mn-ea"/>
                <a:cs typeface="+mn-cs"/>
              </a:rPr>
              <a:t>“If you don’t know where you’re going, you’ll end up someplace else.”</a:t>
            </a:r>
            <a:r>
              <a:rPr lang="en-US" sz="1200" kern="1200" dirty="0">
                <a:solidFill>
                  <a:schemeClr val="tx1"/>
                </a:solidFill>
                <a:effectLst/>
                <a:latin typeface="Gill Sans Nova" panose="020B0602020104020203" pitchFamily="34" charset="0"/>
                <a:ea typeface="+mn-ea"/>
                <a:cs typeface="+mn-cs"/>
              </a:rPr>
              <a:t> (Yogi Berra)</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Having Clarity for self means that the cognitive load for the rider is reduced &amp; they have more energy to steer the elephant.  </a:t>
            </a:r>
          </a:p>
          <a:p>
            <a:pPr marL="181240" indent="-181240">
              <a:buFont typeface="Arial" panose="020B0604020202020204" pitchFamily="34" charset="0"/>
              <a:buChar char="•"/>
            </a:pPr>
            <a:r>
              <a:rPr lang="en-US" dirty="0"/>
              <a:t>Knowing that less important things are “jumping the line” is something that you may be able to use to change the path. </a:t>
            </a:r>
          </a:p>
          <a:p>
            <a:pPr marL="181240" indent="-181240">
              <a:buFont typeface="Arial" panose="020B0604020202020204" pitchFamily="34" charset="0"/>
              <a:buChar char="•"/>
            </a:pPr>
            <a:r>
              <a:rPr lang="en-US" dirty="0"/>
              <a:t>Lastly, it is easy to assume that folks know our priorities, but their rider’s have their own elephants to steer. They can’t adjust to help you unless they know.</a:t>
            </a:r>
          </a:p>
          <a:p>
            <a:endParaRPr lang="en-US" dirty="0"/>
          </a:p>
          <a:p>
            <a:r>
              <a:rPr lang="en-US" dirty="0"/>
              <a:t>Lots of our talk on being more focused is about equipping the rider, with energy and clarity. What about helping the elephant be less distracted, building some fences.</a:t>
            </a:r>
          </a:p>
          <a:p>
            <a:endParaRPr lang="en-US" dirty="0"/>
          </a:p>
          <a:p>
            <a:r>
              <a:rPr lang="en-US" dirty="0"/>
              <a:t>Your elephant is different from mine, but there’s one distraction source that is common to many of us…</a:t>
            </a:r>
          </a:p>
        </p:txBody>
      </p:sp>
      <p:sp>
        <p:nvSpPr>
          <p:cNvPr id="4" name="Slide Number Placeholder 3"/>
          <p:cNvSpPr>
            <a:spLocks noGrp="1"/>
          </p:cNvSpPr>
          <p:nvPr>
            <p:ph type="sldNum" sz="quarter" idx="5"/>
          </p:nvPr>
        </p:nvSpPr>
        <p:spPr/>
        <p:txBody>
          <a:bodyPr/>
          <a:lstStyle/>
          <a:p>
            <a:fld id="{FD3AC4CA-1024-BC4B-9D01-46D28F64EE1E}" type="slidenum">
              <a:rPr lang="en-US" smtClean="0"/>
              <a:pPr/>
              <a:t>18</a:t>
            </a:fld>
            <a:endParaRPr lang="en-US" dirty="0"/>
          </a:p>
        </p:txBody>
      </p:sp>
    </p:spTree>
    <p:extLst>
      <p:ext uri="{BB962C8B-B14F-4D97-AF65-F5344CB8AC3E}">
        <p14:creationId xmlns:p14="http://schemas.microsoft.com/office/powerpoint/2010/main" val="3900672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pPr defTabSz="966612"/>
            <a:r>
              <a:rPr lang="en-US" sz="1300" dirty="0"/>
              <a:t>Distraction didn’t start with the cell phone.</a:t>
            </a:r>
          </a:p>
          <a:p>
            <a:endParaRPr lang="en-US" dirty="0"/>
          </a:p>
          <a:p>
            <a:r>
              <a:rPr lang="en-US" dirty="0"/>
              <a:t>Phones are incredible at attention consumption – by design.</a:t>
            </a:r>
          </a:p>
          <a:p>
            <a:pPr marL="181240" indent="-181240">
              <a:buFont typeface="Arial" panose="020B0604020202020204" pitchFamily="34" charset="0"/>
              <a:buChar char="•"/>
            </a:pPr>
            <a:r>
              <a:rPr lang="en-US" dirty="0"/>
              <a:t>Designed to grab attention (Minimal effort on your part)</a:t>
            </a:r>
          </a:p>
          <a:p>
            <a:pPr marL="181240" indent="-181240">
              <a:buFont typeface="Arial" panose="020B0604020202020204" pitchFamily="34" charset="0"/>
              <a:buChar char="•"/>
            </a:pPr>
            <a:r>
              <a:rPr lang="en-US" dirty="0"/>
              <a:t>Designed to hold attention (ease the path – requires zippadee cognitive effort)</a:t>
            </a:r>
          </a:p>
          <a:p>
            <a:endParaRPr lang="en-US" dirty="0"/>
          </a:p>
          <a:p>
            <a:r>
              <a:rPr lang="en-US" dirty="0"/>
              <a:t>But attention is a mental muscle – like any other muscle it can be strengthened through the right kind of exercise.  We can also get out of shape. Phones don’t just grab attention; they've designed the path so well that the elephant can go on autopilot because the path requires so little cognitive effort.  This creates flabby focus muscles.</a:t>
            </a:r>
          </a:p>
          <a:p>
            <a:endParaRPr lang="en-US" dirty="0"/>
          </a:p>
          <a:p>
            <a:r>
              <a:rPr lang="en-US" dirty="0"/>
              <a:t>Lot of fencing – making the phone less able to distract (delete app, go gray, phone in bedroom, lockbox)</a:t>
            </a:r>
          </a:p>
          <a:p>
            <a:pPr marL="483306" lvl="1" defTabSz="966612"/>
            <a:r>
              <a:rPr lang="en-US" dirty="0"/>
              <a:t>Even a bit of equipping the rider by managing your physical energy (phone in bedroom = less sleep)</a:t>
            </a:r>
          </a:p>
          <a:p>
            <a:pPr defTabSz="966612"/>
            <a:r>
              <a:rPr lang="en-US" dirty="0"/>
              <a:t>Use rider to limit use before rider is weakened by 30 minutes of doom scrolling</a:t>
            </a:r>
          </a:p>
          <a:p>
            <a:r>
              <a:rPr lang="en-US" dirty="0"/>
              <a:t>Training my elephant to be less habitually distracted (1d/w set aside, 30 day reset, hairband)</a:t>
            </a:r>
          </a:p>
          <a:p>
            <a:endParaRPr lang="en-US" dirty="0"/>
          </a:p>
          <a:p>
            <a:r>
              <a:rPr lang="en-US" dirty="0"/>
              <a:t>What other tools or hacks do you have?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3AC4CA-1024-BC4B-9D01-46D28F64EE1E}" type="slidenum">
              <a:rPr lang="en-US" smtClean="0"/>
              <a:pPr/>
              <a:t>19</a:t>
            </a:fld>
            <a:endParaRPr lang="en-US" dirty="0"/>
          </a:p>
        </p:txBody>
      </p:sp>
    </p:spTree>
    <p:extLst>
      <p:ext uri="{BB962C8B-B14F-4D97-AF65-F5344CB8AC3E}">
        <p14:creationId xmlns:p14="http://schemas.microsoft.com/office/powerpoint/2010/main" val="307043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pPr algn="l"/>
            <a:r>
              <a:rPr lang="en-US" dirty="0">
                <a:latin typeface="Nunito Sans" panose="00000500000000000000" pitchFamily="2" charset="0"/>
              </a:rPr>
              <a:t>On the front of your handout there are 4 lines that look like this.  You’ll need a pen.</a:t>
            </a:r>
          </a:p>
          <a:p>
            <a:pPr algn="l"/>
            <a:endParaRPr lang="en-US" dirty="0">
              <a:latin typeface="Nunito Sans" panose="00000500000000000000" pitchFamily="2" charset="0"/>
            </a:endParaRPr>
          </a:p>
          <a:p>
            <a:pPr algn="l"/>
            <a:r>
              <a:rPr lang="en-US" dirty="0">
                <a:latin typeface="Nunito Sans" panose="00000500000000000000" pitchFamily="2" charset="0"/>
              </a:rPr>
              <a:t>In a moment, when I say go, I am going to have write some stuff on these lines - we’ll work in the first round with the top pair - lines A &amp; 1. First, on the A line, you are going to write the question “What works best?” Once you’ve completed the A line, then – and only then, you will write the numbers 1 through 14 in sequential order. One last thing (pop up timer).  As you may expect from the </a:t>
            </a:r>
            <a:r>
              <a:rPr lang="en-US" i="1" dirty="0">
                <a:latin typeface="Nunito Sans" panose="00000500000000000000" pitchFamily="2" charset="0"/>
              </a:rPr>
              <a:t>Round A1 Time </a:t>
            </a:r>
            <a:r>
              <a:rPr lang="en-US" dirty="0">
                <a:latin typeface="Nunito Sans" panose="00000500000000000000" pitchFamily="2" charset="0"/>
              </a:rPr>
              <a:t>box, this is a timed exercise.  Once you finish both lines – A &amp; 1 - one, look up here, write your finish time in the </a:t>
            </a:r>
            <a:r>
              <a:rPr lang="en-US" i="1" dirty="0">
                <a:latin typeface="Nunito Sans" panose="00000500000000000000" pitchFamily="2" charset="0"/>
              </a:rPr>
              <a:t>Round A1 Time </a:t>
            </a:r>
            <a:r>
              <a:rPr lang="en-US" dirty="0">
                <a:latin typeface="Nunito Sans" panose="00000500000000000000" pitchFamily="2" charset="0"/>
              </a:rPr>
              <a:t>box, and raise your hand &amp; keep it up to show that you’re finished.</a:t>
            </a:r>
          </a:p>
          <a:p>
            <a:pPr defTabSz="966612"/>
            <a:r>
              <a:rPr lang="en-US" dirty="0">
                <a:latin typeface="Nunito Sans" panose="00000500000000000000" pitchFamily="2" charset="0"/>
              </a:rPr>
              <a:t>Before I have you begin, are there any questions?</a:t>
            </a:r>
          </a:p>
          <a:p>
            <a:pPr algn="l"/>
            <a:r>
              <a:rPr lang="en-US" dirty="0">
                <a:latin typeface="Nunito Sans" panose="00000500000000000000" pitchFamily="2" charset="0"/>
              </a:rPr>
              <a:t>Ready, Set, Go! </a:t>
            </a:r>
          </a:p>
          <a:p>
            <a:pPr defTabSz="966612"/>
            <a:endParaRPr lang="en-US" dirty="0">
              <a:latin typeface="Nunito Sans" panose="00000500000000000000" pitchFamily="2" charset="0"/>
            </a:endParaRPr>
          </a:p>
          <a:p>
            <a:pPr defTabSz="966612"/>
            <a:r>
              <a:rPr lang="en-US" dirty="0">
                <a:latin typeface="Nunito Sans" panose="00000500000000000000" pitchFamily="2" charset="0"/>
              </a:rPr>
              <a:t>Alright! Looks like we are ready to proceed to round 2. We’ll do this using lines B &amp; 2. </a:t>
            </a:r>
          </a:p>
          <a:p>
            <a:pPr defTabSz="966612"/>
            <a:endParaRPr lang="en-US" dirty="0">
              <a:latin typeface="Nunito Sans" panose="00000500000000000000" pitchFamily="2" charset="0"/>
            </a:endParaRPr>
          </a:p>
          <a:p>
            <a:pPr defTabSz="966612"/>
            <a:r>
              <a:rPr lang="en-US" dirty="0">
                <a:latin typeface="Nunito Sans" panose="00000500000000000000" pitchFamily="2" charset="0"/>
              </a:rPr>
              <a:t>In this second round, once I say go, you’re going to write the same 2 phrases on these rows. Just like in the 1</a:t>
            </a:r>
            <a:r>
              <a:rPr lang="en-US" baseline="30000" dirty="0">
                <a:latin typeface="Nunito Sans" panose="00000500000000000000" pitchFamily="2" charset="0"/>
              </a:rPr>
              <a:t>st</a:t>
            </a:r>
            <a:r>
              <a:rPr lang="en-US" dirty="0">
                <a:latin typeface="Nunito Sans" panose="00000500000000000000" pitchFamily="2" charset="0"/>
              </a:rPr>
              <a:t> round, in the B row you’ll write “What works best?” and in row 2 you’ll have a sequential list of numbers. However, the process will be slightly different: you will alternate between the rows.  For every letter you write in the “B” row, switch to the fourth row (labeled “2”) and write the corresponding number. After you have completed the last number (14), record your time in the </a:t>
            </a:r>
            <a:r>
              <a:rPr lang="en-US" i="1" dirty="0">
                <a:latin typeface="Nunito Sans" panose="00000500000000000000" pitchFamily="2" charset="0"/>
              </a:rPr>
              <a:t>Round B2 Time </a:t>
            </a:r>
            <a:r>
              <a:rPr lang="en-US" dirty="0">
                <a:latin typeface="Nunito Sans" panose="00000500000000000000" pitchFamily="2" charset="0"/>
              </a:rPr>
              <a:t>box, and raise your hand &amp; keep it up to show that you’re finished.</a:t>
            </a:r>
          </a:p>
          <a:p>
            <a:pPr algn="l"/>
            <a:r>
              <a:rPr lang="en-US" dirty="0">
                <a:latin typeface="Nunito Sans" panose="00000500000000000000" pitchFamily="2" charset="0"/>
              </a:rPr>
              <a:t>Ready, Set, Go! </a:t>
            </a:r>
          </a:p>
          <a:p>
            <a:pPr algn="l"/>
            <a:endParaRPr lang="en-US" dirty="0">
              <a:latin typeface="Nunito Sans" panose="00000500000000000000" pitchFamily="2" charset="0"/>
            </a:endParaRPr>
          </a:p>
          <a:p>
            <a:pPr algn="l"/>
            <a:r>
              <a:rPr lang="en-US" dirty="0">
                <a:latin typeface="Nunito Sans" panose="00000500000000000000" pitchFamily="2" charset="0"/>
              </a:rPr>
              <a:t>Let’s compare your results between the first and second rounds. </a:t>
            </a:r>
          </a:p>
        </p:txBody>
      </p:sp>
      <p:sp>
        <p:nvSpPr>
          <p:cNvPr id="4" name="Slide Number Placeholder 3"/>
          <p:cNvSpPr>
            <a:spLocks noGrp="1"/>
          </p:cNvSpPr>
          <p:nvPr>
            <p:ph type="sldNum" sz="quarter" idx="5"/>
          </p:nvPr>
        </p:nvSpPr>
        <p:spPr/>
        <p:txBody>
          <a:bodyPr/>
          <a:lstStyle/>
          <a:p>
            <a:pPr defTabSz="966612">
              <a:defRPr/>
            </a:pPr>
            <a:fld id="{D97BDEDC-54DA-4DF1-948D-F46387B37CFE}" type="slidenum">
              <a:rPr lang="en-US">
                <a:solidFill>
                  <a:prstClr val="black"/>
                </a:solidFill>
                <a:latin typeface="Proxima Nova" panose="02000506030000020004"/>
              </a:rPr>
              <a:pPr defTabSz="966612">
                <a:defRPr/>
              </a:pPr>
              <a:t>2</a:t>
            </a:fld>
            <a:endParaRPr lang="en-US" dirty="0">
              <a:solidFill>
                <a:prstClr val="black"/>
              </a:solidFill>
              <a:latin typeface="Proxima Nova" panose="02000506030000020004"/>
            </a:endParaRPr>
          </a:p>
        </p:txBody>
      </p:sp>
    </p:spTree>
    <p:extLst>
      <p:ext uri="{BB962C8B-B14F-4D97-AF65-F5344CB8AC3E}">
        <p14:creationId xmlns:p14="http://schemas.microsoft.com/office/powerpoint/2010/main" val="4183957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pPr lvl="0">
              <a:lnSpc>
                <a:spcPct val="100000"/>
              </a:lnSpc>
            </a:pPr>
            <a:r>
              <a:rPr lang="en-US" dirty="0"/>
              <a:t>Leaders have a special opportunity to help create focus for others!</a:t>
            </a:r>
          </a:p>
          <a:p>
            <a:pPr lvl="0">
              <a:lnSpc>
                <a:spcPct val="100000"/>
              </a:lnSpc>
            </a:pPr>
            <a:endParaRPr lang="en-US" dirty="0"/>
          </a:p>
          <a:p>
            <a:pPr lvl="0">
              <a:lnSpc>
                <a:spcPct val="100000"/>
              </a:lnSpc>
            </a:pPr>
            <a:r>
              <a:rPr lang="en-US" dirty="0"/>
              <a:t>Leader – are you the one requiring special assistance – find someone on the team with focus as their superpower and/or rely on systems/processes that address this weakness</a:t>
            </a:r>
          </a:p>
          <a:p>
            <a:pPr lvl="0">
              <a:lnSpc>
                <a:spcPct val="100000"/>
              </a:lnSpc>
            </a:pPr>
            <a:endParaRPr lang="en-US" dirty="0"/>
          </a:p>
          <a:p>
            <a:pPr lvl="0">
              <a:lnSpc>
                <a:spcPct val="100000"/>
              </a:lnSpc>
            </a:pPr>
            <a:r>
              <a:rPr lang="en-US" dirty="0"/>
              <a:t>Artifacts – promote expressing gratitude with appreciation coin</a:t>
            </a:r>
          </a:p>
          <a:p>
            <a:pPr lvl="0">
              <a:lnSpc>
                <a:spcPct val="100000"/>
              </a:lnSpc>
            </a:pPr>
            <a:r>
              <a:rPr lang="en-US" dirty="0"/>
              <a:t>Other examples of artifact:</a:t>
            </a:r>
          </a:p>
          <a:p>
            <a:pPr marL="171450" lvl="0" indent="-171450">
              <a:lnSpc>
                <a:spcPct val="100000"/>
              </a:lnSpc>
              <a:buFont typeface="Arial" panose="020B0604020202020204" pitchFamily="34" charset="0"/>
              <a:buChar char="•"/>
            </a:pPr>
            <a:r>
              <a:rPr lang="en-US" dirty="0"/>
              <a:t>how you set goals</a:t>
            </a:r>
          </a:p>
          <a:p>
            <a:pPr marL="171450" lvl="0" indent="-171450">
              <a:lnSpc>
                <a:spcPct val="100000"/>
              </a:lnSpc>
              <a:buFont typeface="Arial" panose="020B0604020202020204" pitchFamily="34" charset="0"/>
              <a:buChar char="•"/>
            </a:pPr>
            <a:r>
              <a:rPr lang="en-US" dirty="0"/>
              <a:t>Meeting agendas</a:t>
            </a:r>
          </a:p>
          <a:p>
            <a:pPr marL="171450" lvl="0" indent="-171450">
              <a:lnSpc>
                <a:spcPct val="100000"/>
              </a:lnSpc>
              <a:buFont typeface="Arial" panose="020B0604020202020204" pitchFamily="34" charset="0"/>
              <a:buChar char="•"/>
            </a:pPr>
            <a:r>
              <a:rPr lang="en-US" dirty="0"/>
              <a:t>Project Management Rules</a:t>
            </a:r>
          </a:p>
          <a:p>
            <a:pPr marL="628650" lvl="1" indent="-171450">
              <a:lnSpc>
                <a:spcPct val="100000"/>
              </a:lnSpc>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D3AC4CA-1024-BC4B-9D01-46D28F64EE1E}" type="slidenum">
              <a:rPr lang="en-US" smtClean="0"/>
              <a:pPr/>
              <a:t>20</a:t>
            </a:fld>
            <a:endParaRPr lang="en-US" dirty="0"/>
          </a:p>
        </p:txBody>
      </p:sp>
    </p:spTree>
    <p:extLst>
      <p:ext uri="{BB962C8B-B14F-4D97-AF65-F5344CB8AC3E}">
        <p14:creationId xmlns:p14="http://schemas.microsoft.com/office/powerpoint/2010/main" val="1444080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pPr lvl="0">
              <a:lnSpc>
                <a:spcPct val="100000"/>
              </a:lnSpc>
            </a:pPr>
            <a:r>
              <a:rPr lang="en-US" dirty="0"/>
              <a:t>When does any organization have peak focus – crisis</a:t>
            </a:r>
          </a:p>
          <a:p>
            <a:pPr lvl="0">
              <a:lnSpc>
                <a:spcPct val="100000"/>
              </a:lnSpc>
            </a:pPr>
            <a:r>
              <a:rPr lang="en-US" dirty="0"/>
              <a:t>Ex. Fire severely damages church sanctuary – needs to find a place to worship by next Sunday</a:t>
            </a:r>
          </a:p>
          <a:p>
            <a:pPr lvl="0">
              <a:lnSpc>
                <a:spcPct val="100000"/>
              </a:lnSpc>
            </a:pPr>
            <a:r>
              <a:rPr lang="en-US" dirty="0"/>
              <a:t>	Local gym, need chairs, let folk know (3 Do’s)</a:t>
            </a:r>
          </a:p>
          <a:p>
            <a:pPr lvl="0">
              <a:lnSpc>
                <a:spcPct val="100000"/>
              </a:lnSpc>
            </a:pPr>
            <a:r>
              <a:rPr lang="en-US" dirty="0"/>
              <a:t>	Compare to how long the task would take if a change of pace experiment</a:t>
            </a:r>
          </a:p>
          <a:p>
            <a:pPr lvl="0">
              <a:lnSpc>
                <a:spcPct val="100000"/>
              </a:lnSpc>
            </a:pPr>
            <a:r>
              <a:rPr lang="en-US" dirty="0"/>
              <a:t>Why the change in focus? – blazing clarity, emotional buy-in, only thing on the plate, this is go-no go for worship</a:t>
            </a:r>
          </a:p>
          <a:p>
            <a:pPr lvl="0">
              <a:lnSpc>
                <a:spcPct val="100000"/>
              </a:lnSpc>
            </a:pPr>
            <a:r>
              <a:rPr lang="en-US" dirty="0"/>
              <a:t>	(3 Do’s, Rider Elephant Path)</a:t>
            </a:r>
          </a:p>
          <a:p>
            <a:r>
              <a:rPr lang="en-US" noProof="0" dirty="0"/>
              <a:t>characteristics of the Thematic Goal?  (discuss per above)</a:t>
            </a:r>
          </a:p>
          <a:p>
            <a:pPr lvl="1"/>
            <a:endParaRPr lang="it-IT" baseline="0" dirty="0"/>
          </a:p>
          <a:p>
            <a:pPr lvl="0"/>
            <a:r>
              <a:rPr lang="en-US" baseline="0" dirty="0"/>
              <a:t>1</a:t>
            </a:r>
            <a:r>
              <a:rPr lang="en-US" baseline="30000" dirty="0"/>
              <a:t>st</a:t>
            </a:r>
            <a:r>
              <a:rPr lang="en-US" baseline="0" dirty="0"/>
              <a:t> 90d: one thing – rider clarity, identified by them - elephant enthusiasm, quick win – short path</a:t>
            </a:r>
          </a:p>
        </p:txBody>
      </p:sp>
      <p:sp>
        <p:nvSpPr>
          <p:cNvPr id="4" name="Slide Number Placeholder 3"/>
          <p:cNvSpPr>
            <a:spLocks noGrp="1"/>
          </p:cNvSpPr>
          <p:nvPr>
            <p:ph type="sldNum" sz="quarter" idx="10"/>
          </p:nvPr>
        </p:nvSpPr>
        <p:spPr/>
        <p:txBody>
          <a:bodyPr/>
          <a:lstStyle/>
          <a:p>
            <a:fld id="{E381DA47-A9E2-4340-95D2-3CEE10AD1849}" type="slidenum">
              <a:rPr lang="en-US" smtClean="0"/>
              <a:t>21</a:t>
            </a:fld>
            <a:endParaRPr lang="en-US" dirty="0"/>
          </a:p>
        </p:txBody>
      </p:sp>
    </p:spTree>
    <p:extLst>
      <p:ext uri="{BB962C8B-B14F-4D97-AF65-F5344CB8AC3E}">
        <p14:creationId xmlns:p14="http://schemas.microsoft.com/office/powerpoint/2010/main" val="1679479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r>
              <a:rPr lang="en-US" dirty="0"/>
              <a:t>Declare priorities in front of group/boss</a:t>
            </a:r>
          </a:p>
          <a:p>
            <a:r>
              <a:rPr lang="en-US" dirty="0"/>
              <a:t>Eliminates drive by discussions &amp; email chains</a:t>
            </a:r>
          </a:p>
          <a:p>
            <a:endParaRPr lang="en-US" dirty="0"/>
          </a:p>
          <a:p>
            <a:r>
              <a:rPr lang="en-US" dirty="0"/>
              <a:t>Folks hate the idea, but </a:t>
            </a:r>
            <a:r>
              <a:rPr lang="en-US" b="1" u="sng" dirty="0"/>
              <a:t>every</a:t>
            </a:r>
            <a:r>
              <a:rPr lang="en-US" dirty="0"/>
              <a:t> 2w trial results I’ve done results in adopting it</a:t>
            </a:r>
          </a:p>
        </p:txBody>
      </p:sp>
      <p:sp>
        <p:nvSpPr>
          <p:cNvPr id="4" name="Slide Number Placeholder 3"/>
          <p:cNvSpPr>
            <a:spLocks noGrp="1"/>
          </p:cNvSpPr>
          <p:nvPr>
            <p:ph type="sldNum" sz="quarter" idx="5"/>
          </p:nvPr>
        </p:nvSpPr>
        <p:spPr/>
        <p:txBody>
          <a:bodyPr/>
          <a:lstStyle/>
          <a:p>
            <a:fld id="{FD3AC4CA-1024-BC4B-9D01-46D28F64EE1E}" type="slidenum">
              <a:rPr lang="en-US" smtClean="0"/>
              <a:pPr/>
              <a:t>22</a:t>
            </a:fld>
            <a:endParaRPr lang="en-US" dirty="0"/>
          </a:p>
        </p:txBody>
      </p:sp>
    </p:spTree>
    <p:extLst>
      <p:ext uri="{BB962C8B-B14F-4D97-AF65-F5344CB8AC3E}">
        <p14:creationId xmlns:p14="http://schemas.microsoft.com/office/powerpoint/2010/main" val="1789707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r>
              <a:rPr lang="en-US" sz="1300" dirty="0"/>
              <a:t>From Critical Chain – Goldratt </a:t>
            </a:r>
          </a:p>
          <a:p>
            <a:r>
              <a:rPr lang="en-US" sz="1300" b="1" dirty="0"/>
              <a:t>Israel Aerospace Industries </a:t>
            </a:r>
          </a:p>
          <a:p>
            <a:r>
              <a:rPr lang="en-US" dirty="0"/>
              <a:t> – Refurb engineer managing 10 to 20 aircraft maint projects down to 3</a:t>
            </a:r>
          </a:p>
          <a:p>
            <a:r>
              <a:rPr lang="en-US" dirty="0"/>
              <a:t> – 3 mo turnaround to 2 weeks</a:t>
            </a:r>
          </a:p>
          <a:p>
            <a:pPr defTabSz="966612">
              <a:defRPr/>
            </a:pPr>
            <a:r>
              <a:rPr lang="en-US" b="1" dirty="0"/>
              <a:t>Adv to show geek graph</a:t>
            </a:r>
          </a:p>
          <a:p>
            <a:pPr defTabSz="966612">
              <a:defRPr/>
            </a:pPr>
            <a:r>
              <a:rPr lang="en-US" b="1" dirty="0"/>
              <a:t>2 special reset taxes associated with projects</a:t>
            </a:r>
          </a:p>
          <a:p>
            <a:pPr marL="181240" indent="-181240" defTabSz="966612">
              <a:buFont typeface="Arial" panose="020B0604020202020204" pitchFamily="34" charset="0"/>
              <a:buChar char="•"/>
              <a:defRPr/>
            </a:pPr>
            <a:r>
              <a:rPr lang="en-US" dirty="0"/>
              <a:t>Obstacle tax – switch from focus on barriers because other projects need to progress, too and those don’t have this obstacle</a:t>
            </a:r>
          </a:p>
          <a:p>
            <a:pPr marL="181240" indent="-181240" defTabSz="966612">
              <a:buFont typeface="Arial" panose="020B0604020202020204" pitchFamily="34" charset="0"/>
              <a:buChar char="•"/>
              <a:defRPr/>
            </a:pPr>
            <a:r>
              <a:rPr lang="en-US" dirty="0"/>
              <a:t>Overflowing Plate Tax – to show progress on all my many, many active projects this week, I’ll need to switch my focus more times than if I just had 3 projects</a:t>
            </a:r>
          </a:p>
          <a:p>
            <a:pPr marL="181240" indent="-181240" defTabSz="966612">
              <a:buFont typeface="Arial" panose="020B0604020202020204" pitchFamily="34" charset="0"/>
              <a:buChar char="•"/>
              <a:defRPr/>
            </a:pPr>
            <a:r>
              <a:rPr lang="en-US" dirty="0"/>
              <a:t>Mood impact of juggling too many balls? (Negative for most engineers – they’re usually fairly analytical and like focused planning; perhaps would not be true in a salesforce)</a:t>
            </a:r>
          </a:p>
          <a:p>
            <a:r>
              <a:rPr lang="en-US" b="1" dirty="0"/>
              <a:t>MEMC (semiconductor firm)</a:t>
            </a:r>
          </a:p>
          <a:p>
            <a:pPr marL="181240" indent="-181240">
              <a:buFontTx/>
              <a:buChar char="-"/>
            </a:pPr>
            <a:r>
              <a:rPr lang="en-US" dirty="0"/>
              <a:t>Plant managers hated it</a:t>
            </a:r>
          </a:p>
          <a:p>
            <a:pPr marL="181240" indent="-181240">
              <a:buFontTx/>
              <a:buChar char="-"/>
            </a:pPr>
            <a:r>
              <a:rPr lang="en-US" dirty="0"/>
              <a:t>Forced compliance</a:t>
            </a:r>
          </a:p>
          <a:p>
            <a:pPr marL="181240" indent="-181240">
              <a:buFontTx/>
              <a:buChar char="-"/>
            </a:pPr>
            <a:r>
              <a:rPr lang="en-US" dirty="0"/>
              <a:t>40 to 50% more projects (in </a:t>
            </a:r>
            <a:r>
              <a:rPr lang="en-US" b="1" u="sng" dirty="0"/>
              <a:t>every</a:t>
            </a:r>
            <a:r>
              <a:rPr lang="en-US" dirty="0"/>
              <a:t> plant that had not previously had a max # of projects restriction)</a:t>
            </a:r>
          </a:p>
          <a:p>
            <a:pPr marL="181240" indent="-181240">
              <a:buFontTx/>
              <a:buChar char="-"/>
            </a:pPr>
            <a:endParaRPr lang="en-US" dirty="0"/>
          </a:p>
        </p:txBody>
      </p:sp>
      <p:sp>
        <p:nvSpPr>
          <p:cNvPr id="4" name="Slide Number Placeholder 3"/>
          <p:cNvSpPr>
            <a:spLocks noGrp="1"/>
          </p:cNvSpPr>
          <p:nvPr>
            <p:ph type="sldNum" sz="quarter" idx="5"/>
          </p:nvPr>
        </p:nvSpPr>
        <p:spPr/>
        <p:txBody>
          <a:bodyPr/>
          <a:lstStyle/>
          <a:p>
            <a:fld id="{FD3AC4CA-1024-BC4B-9D01-46D28F64EE1E}" type="slidenum">
              <a:rPr lang="en-US" smtClean="0"/>
              <a:pPr/>
              <a:t>23</a:t>
            </a:fld>
            <a:endParaRPr lang="en-US" dirty="0"/>
          </a:p>
        </p:txBody>
      </p:sp>
    </p:spTree>
    <p:extLst>
      <p:ext uri="{BB962C8B-B14F-4D97-AF65-F5344CB8AC3E}">
        <p14:creationId xmlns:p14="http://schemas.microsoft.com/office/powerpoint/2010/main" val="536996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2C791-D81E-F7B2-0EAD-A13401E09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9080C8-C0A9-27AB-FF31-F2E257D421D0}"/>
              </a:ext>
            </a:extLst>
          </p:cNvPr>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a:extLst>
              <a:ext uri="{FF2B5EF4-FFF2-40B4-BE49-F238E27FC236}">
                <a16:creationId xmlns:a16="http://schemas.microsoft.com/office/drawing/2014/main" id="{6A84EB95-23F3-6AD9-B202-2B9B2013F4DA}"/>
              </a:ext>
            </a:extLst>
          </p:cNvPr>
          <p:cNvSpPr>
            <a:spLocks noGrp="1"/>
          </p:cNvSpPr>
          <p:nvPr>
            <p:ph type="body" idx="1"/>
          </p:nvPr>
        </p:nvSpPr>
        <p:spPr/>
        <p:txBody>
          <a:bodyPr/>
          <a:lstStyle/>
          <a:p>
            <a:r>
              <a:rPr lang="en-US" dirty="0"/>
              <a:t>Give option: journal or Q&amp;A</a:t>
            </a:r>
          </a:p>
          <a:p>
            <a:endParaRPr lang="en-US" dirty="0"/>
          </a:p>
          <a:p>
            <a:r>
              <a:rPr lang="en-US" dirty="0"/>
              <a:t>When / Will </a:t>
            </a:r>
          </a:p>
          <a:p>
            <a:pPr marL="171450" indent="-171450">
              <a:buFont typeface="Arial" panose="020B0604020202020204" pitchFamily="34" charset="0"/>
              <a:buChar char="•"/>
            </a:pPr>
            <a:r>
              <a:rPr lang="en-US" dirty="0"/>
              <a:t>DO discrete – specific when</a:t>
            </a:r>
          </a:p>
          <a:p>
            <a:pPr marL="171450" indent="-171450">
              <a:buFont typeface="Arial" panose="020B0604020202020204" pitchFamily="34" charset="0"/>
              <a:buChar char="•"/>
            </a:pPr>
            <a:r>
              <a:rPr lang="en-US" dirty="0"/>
              <a:t>BE – situational when</a:t>
            </a:r>
          </a:p>
        </p:txBody>
      </p:sp>
      <p:sp>
        <p:nvSpPr>
          <p:cNvPr id="4" name="Slide Number Placeholder 3">
            <a:extLst>
              <a:ext uri="{FF2B5EF4-FFF2-40B4-BE49-F238E27FC236}">
                <a16:creationId xmlns:a16="http://schemas.microsoft.com/office/drawing/2014/main" id="{F739FB6E-6BEE-2B45-1074-DE6A9CFE0107}"/>
              </a:ext>
            </a:extLst>
          </p:cNvPr>
          <p:cNvSpPr>
            <a:spLocks noGrp="1"/>
          </p:cNvSpPr>
          <p:nvPr>
            <p:ph type="sldNum" sz="quarter" idx="5"/>
          </p:nvPr>
        </p:nvSpPr>
        <p:spPr/>
        <p:txBody>
          <a:bodyPr/>
          <a:lstStyle/>
          <a:p>
            <a:pPr defTabSz="966612">
              <a:defRPr/>
            </a:pPr>
            <a:fld id="{D97BDEDC-54DA-4DF1-948D-F46387B37CFE}" type="slidenum">
              <a:rPr lang="en-US">
                <a:solidFill>
                  <a:prstClr val="black"/>
                </a:solidFill>
                <a:latin typeface="Proxima Nova" panose="02000506030000020004"/>
              </a:rPr>
              <a:pPr defTabSz="966612">
                <a:defRPr/>
              </a:pPr>
              <a:t>24</a:t>
            </a:fld>
            <a:endParaRPr lang="en-US" dirty="0">
              <a:solidFill>
                <a:prstClr val="black"/>
              </a:solidFill>
              <a:latin typeface="Proxima Nova" panose="02000506030000020004"/>
            </a:endParaRPr>
          </a:p>
        </p:txBody>
      </p:sp>
    </p:spTree>
    <p:extLst>
      <p:ext uri="{BB962C8B-B14F-4D97-AF65-F5344CB8AC3E}">
        <p14:creationId xmlns:p14="http://schemas.microsoft.com/office/powerpoint/2010/main" val="3313160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pPr algn="l"/>
            <a:r>
              <a:rPr lang="en-US" dirty="0"/>
              <a:t>Show during Journalling</a:t>
            </a:r>
          </a:p>
        </p:txBody>
      </p:sp>
      <p:sp>
        <p:nvSpPr>
          <p:cNvPr id="4" name="Slide Number Placeholder 3"/>
          <p:cNvSpPr>
            <a:spLocks noGrp="1"/>
          </p:cNvSpPr>
          <p:nvPr>
            <p:ph type="sldNum" sz="quarter" idx="5"/>
          </p:nvPr>
        </p:nvSpPr>
        <p:spPr/>
        <p:txBody>
          <a:bodyPr/>
          <a:lstStyle/>
          <a:p>
            <a:fld id="{FD3AC4CA-1024-BC4B-9D01-46D28F64EE1E}" type="slidenum">
              <a:rPr lang="en-US" smtClean="0"/>
              <a:pPr/>
              <a:t>25</a:t>
            </a:fld>
            <a:endParaRPr lang="en-US" dirty="0"/>
          </a:p>
        </p:txBody>
      </p:sp>
    </p:spTree>
    <p:extLst>
      <p:ext uri="{BB962C8B-B14F-4D97-AF65-F5344CB8AC3E}">
        <p14:creationId xmlns:p14="http://schemas.microsoft.com/office/powerpoint/2010/main" val="2596353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r>
              <a:rPr lang="en-US" dirty="0"/>
              <a:t>Focus Taxes are real – and folks are getting nickeled and dimed to death.</a:t>
            </a:r>
          </a:p>
          <a:p>
            <a:endParaRPr lang="en-US" dirty="0"/>
          </a:p>
          <a:p>
            <a:r>
              <a:rPr lang="en-US" dirty="0"/>
              <a:t>Seeing the taxes, noticing distractions, moods, other things that impact my cognitive control means that I can impact this.</a:t>
            </a:r>
          </a:p>
          <a:p>
            <a:endParaRPr lang="en-US" dirty="0"/>
          </a:p>
          <a:p>
            <a:r>
              <a:rPr lang="en-US" dirty="0"/>
              <a:t>Understanding Rider • Elephant • Path means you are ready to</a:t>
            </a:r>
          </a:p>
          <a:p>
            <a:r>
              <a:rPr lang="en-US" dirty="0"/>
              <a:t>Equip the Rider by managing your Energy &amp; creating clarity</a:t>
            </a:r>
          </a:p>
          <a:p>
            <a:r>
              <a:rPr lang="en-US" dirty="0"/>
              <a:t>Keep the elephant on task by recognizing distractions &amp; adjusting the path to mitigate or fence them off</a:t>
            </a:r>
          </a:p>
          <a:p>
            <a:endParaRPr lang="en-US" dirty="0"/>
          </a:p>
          <a:p>
            <a:r>
              <a:rPr lang="en-US" dirty="0"/>
              <a:t> - doing that for yourself or for the teams you lead - </a:t>
            </a:r>
          </a:p>
          <a:p>
            <a:endParaRPr lang="en-US" dirty="0"/>
          </a:p>
          <a:p>
            <a:pPr defTabSz="966612"/>
            <a:r>
              <a:rPr lang="en-US" dirty="0"/>
              <a:t>You can identify issues and (</a:t>
            </a:r>
            <a:r>
              <a:rPr lang="en-US" b="1" dirty="0"/>
              <a:t>adv slide) </a:t>
            </a:r>
            <a:r>
              <a:rPr lang="en-US" dirty="0"/>
              <a:t>pay less tax; increasing productivity and getting more stuff done.</a:t>
            </a:r>
          </a:p>
        </p:txBody>
      </p:sp>
      <p:sp>
        <p:nvSpPr>
          <p:cNvPr id="4" name="Slide Number Placeholder 3"/>
          <p:cNvSpPr>
            <a:spLocks noGrp="1"/>
          </p:cNvSpPr>
          <p:nvPr>
            <p:ph type="sldNum" sz="quarter" idx="5"/>
          </p:nvPr>
        </p:nvSpPr>
        <p:spPr/>
        <p:txBody>
          <a:bodyPr/>
          <a:lstStyle/>
          <a:p>
            <a:fld id="{FD3AC4CA-1024-BC4B-9D01-46D28F64EE1E}" type="slidenum">
              <a:rPr lang="en-US" smtClean="0"/>
              <a:pPr/>
              <a:t>26</a:t>
            </a:fld>
            <a:endParaRPr lang="en-US" dirty="0"/>
          </a:p>
        </p:txBody>
      </p:sp>
    </p:spTree>
    <p:extLst>
      <p:ext uri="{BB962C8B-B14F-4D97-AF65-F5344CB8AC3E}">
        <p14:creationId xmlns:p14="http://schemas.microsoft.com/office/powerpoint/2010/main" val="958194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AC4CA-1024-BC4B-9D01-46D28F64EE1E}" type="slidenum">
              <a:rPr lang="en-US" smtClean="0"/>
              <a:pPr/>
              <a:t>27</a:t>
            </a:fld>
            <a:endParaRPr lang="en-US" dirty="0"/>
          </a:p>
        </p:txBody>
      </p:sp>
    </p:spTree>
    <p:extLst>
      <p:ext uri="{BB962C8B-B14F-4D97-AF65-F5344CB8AC3E}">
        <p14:creationId xmlns:p14="http://schemas.microsoft.com/office/powerpoint/2010/main" val="247189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pPr algn="l"/>
            <a:r>
              <a:rPr lang="en-US" sz="1300" dirty="0">
                <a:latin typeface="Nunito Sans" panose="00000500000000000000" pitchFamily="2" charset="0"/>
              </a:rPr>
              <a:t>Group Debrief</a:t>
            </a:r>
          </a:p>
          <a:p>
            <a:pPr marL="181240" indent="-181240">
              <a:buFont typeface="Arial" panose="020B0604020202020204" pitchFamily="34" charset="0"/>
              <a:buChar char="•"/>
            </a:pPr>
            <a:r>
              <a:rPr lang="en-US" sz="1300" dirty="0">
                <a:latin typeface="Nunito Sans" panose="00000500000000000000" pitchFamily="2" charset="0"/>
              </a:rPr>
              <a:t>Multitasking </a:t>
            </a:r>
          </a:p>
          <a:p>
            <a:pPr marL="664546" lvl="1" indent="-181240">
              <a:buFont typeface="Arial" panose="020B0604020202020204" pitchFamily="34" charset="0"/>
              <a:buChar char="•"/>
            </a:pPr>
            <a:r>
              <a:rPr lang="en-US" sz="1300" dirty="0">
                <a:latin typeface="Nunito Sans" panose="00000500000000000000" pitchFamily="2" charset="0"/>
              </a:rPr>
              <a:t>generally understood as consciously doing multiple tasks simultaneously</a:t>
            </a:r>
          </a:p>
          <a:p>
            <a:pPr marL="664546" lvl="1" indent="-181240">
              <a:buFont typeface="Arial" panose="020B0604020202020204" pitchFamily="34" charset="0"/>
              <a:buChar char="•"/>
            </a:pPr>
            <a:r>
              <a:rPr lang="en-US" sz="1300" dirty="0">
                <a:latin typeface="Nunito Sans" panose="00000500000000000000" pitchFamily="2" charset="0"/>
              </a:rPr>
              <a:t>does not exist; instead, your brain is Switchtasking</a:t>
            </a:r>
          </a:p>
          <a:p>
            <a:pPr marL="181240" indent="-181240">
              <a:buFont typeface="Arial" panose="020B0604020202020204" pitchFamily="34" charset="0"/>
              <a:buChar char="•"/>
            </a:pPr>
            <a:r>
              <a:rPr lang="en-US" sz="1300" dirty="0">
                <a:latin typeface="Nunito Sans" panose="00000500000000000000" pitchFamily="2" charset="0"/>
              </a:rPr>
              <a:t>Switchtasking = attempting to do multiple attention-requiring tasks at the same time – your brain doesn’t process both simultaneously but instead switches back and forth between both. </a:t>
            </a:r>
          </a:p>
          <a:p>
            <a:pPr marL="181240" indent="-181240">
              <a:buFont typeface="Arial" panose="020B0604020202020204" pitchFamily="34" charset="0"/>
              <a:buChar char="•"/>
            </a:pPr>
            <a:r>
              <a:rPr lang="en-US" sz="1300" b="1" dirty="0">
                <a:latin typeface="Nunito Sans" panose="00000500000000000000" pitchFamily="2" charset="0"/>
              </a:rPr>
              <a:t>Each switch in attention incurs a switching cost</a:t>
            </a:r>
            <a:r>
              <a:rPr lang="en-US" sz="1300" dirty="0">
                <a:latin typeface="Nunito Sans" panose="00000500000000000000" pitchFamily="2" charset="0"/>
              </a:rPr>
              <a:t>, </a:t>
            </a:r>
          </a:p>
          <a:p>
            <a:pPr marL="181240" indent="-181240">
              <a:buFont typeface="Arial" panose="020B0604020202020204" pitchFamily="34" charset="0"/>
              <a:buChar char="•"/>
            </a:pPr>
            <a:endParaRPr lang="en-US" sz="1300" dirty="0">
              <a:latin typeface="Nunito Sans" panose="00000500000000000000" pitchFamily="2" charset="0"/>
            </a:endParaRPr>
          </a:p>
          <a:p>
            <a:pPr marL="181240" indent="-181240">
              <a:buFont typeface="Arial" panose="020B0604020202020204" pitchFamily="34" charset="0"/>
              <a:buChar char="•"/>
            </a:pPr>
            <a:r>
              <a:rPr lang="en-US" sz="1300" dirty="0">
                <a:latin typeface="Nunito Sans" panose="00000500000000000000" pitchFamily="2" charset="0"/>
              </a:rPr>
              <a:t>Takes much longer to complete the exercise</a:t>
            </a:r>
          </a:p>
          <a:p>
            <a:pPr marL="181240" indent="-181240">
              <a:buFont typeface="Arial" panose="020B0604020202020204" pitchFamily="34" charset="0"/>
              <a:buChar char="•"/>
            </a:pPr>
            <a:r>
              <a:rPr lang="en-US" sz="1300" dirty="0">
                <a:latin typeface="Nunito Sans" panose="00000500000000000000" pitchFamily="2" charset="0"/>
              </a:rPr>
              <a:t>See a considerable decrease in the quality of work (errors, cross outs, legibility, neatness) </a:t>
            </a:r>
          </a:p>
          <a:p>
            <a:pPr marL="181240" indent="-181240">
              <a:buFont typeface="Arial" panose="020B0604020202020204" pitchFamily="34" charset="0"/>
              <a:buChar char="•"/>
            </a:pPr>
            <a:r>
              <a:rPr lang="en-US" sz="1300" dirty="0">
                <a:latin typeface="Nunito Sans" panose="00000500000000000000" pitchFamily="2" charset="0"/>
              </a:rPr>
              <a:t>Experience more personal stress, irritated, (unhealthy state of mind)</a:t>
            </a:r>
          </a:p>
          <a:p>
            <a:pPr marL="181240" indent="-181240">
              <a:buFont typeface="Arial" panose="020B0604020202020204" pitchFamily="34" charset="0"/>
              <a:buChar char="•"/>
            </a:pPr>
            <a:endParaRPr lang="en-US" sz="1300" dirty="0">
              <a:latin typeface="Nunito Sans" panose="00000500000000000000" pitchFamily="2" charset="0"/>
            </a:endParaRPr>
          </a:p>
          <a:p>
            <a:pPr lvl="1" algn="l"/>
            <a:r>
              <a:rPr lang="en-US" sz="1300" dirty="0">
                <a:latin typeface="Nunito Sans" panose="00000500000000000000" pitchFamily="2" charset="0"/>
              </a:rPr>
              <a:t>IF raised, Background tasking = performing a task while your subconscious handles another task in the background. (Unlikely anyone was background tasking)</a:t>
            </a:r>
          </a:p>
          <a:p>
            <a:pPr lvl="1" algn="l"/>
            <a:endParaRPr lang="en-US" sz="1300" dirty="0">
              <a:latin typeface="Nunito Sans" panose="00000500000000000000" pitchFamily="2" charset="0"/>
            </a:endParaRPr>
          </a:p>
          <a:p>
            <a:pPr defTabSz="966612">
              <a:defRPr/>
            </a:pPr>
            <a:r>
              <a:rPr lang="en-US" strike="noStrike" dirty="0"/>
              <a:t>The reset cost of switch tasking is one type of  focus tax that reduces your productivity and ability to get stuff done. </a:t>
            </a:r>
          </a:p>
          <a:p>
            <a:pPr defTabSz="966612">
              <a:defRPr/>
            </a:pPr>
            <a:endParaRPr lang="en-US" strike="noStrike"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trike="noStrike" dirty="0"/>
              <a:t>The thing is – the focus reset tax associated with trying to multitask but instead just switchtasking is just one way we get charged focus taxes. And, the cost for these taxes may be higher that you think. While a lot of these taxes are of the nickel and dime variety, they unfortunately can add up to a pretty big bill.</a:t>
            </a:r>
          </a:p>
          <a:p>
            <a:pPr defTabSz="966612">
              <a:defRPr/>
            </a:pPr>
            <a:endParaRPr lang="en-US" strike="noStrike" dirty="0"/>
          </a:p>
          <a:p>
            <a:pPr lvl="1" algn="l"/>
            <a:endParaRPr lang="en-US" sz="1300" dirty="0">
              <a:latin typeface="Nunito Sans" panose="00000500000000000000" pitchFamily="2" charset="0"/>
            </a:endParaRPr>
          </a:p>
          <a:p>
            <a:pPr marL="181240" indent="-181240">
              <a:buFont typeface="Arial" panose="020B0604020202020204" pitchFamily="34" charset="0"/>
              <a:buChar char="•"/>
            </a:pPr>
            <a:endParaRPr lang="en-US" sz="1300" dirty="0">
              <a:latin typeface="Nunito Sans"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pPr defTabSz="966612">
              <a:defRPr/>
            </a:pPr>
            <a:fld id="{D97BDEDC-54DA-4DF1-948D-F46387B37CFE}" type="slidenum">
              <a:rPr lang="en-US">
                <a:solidFill>
                  <a:prstClr val="black"/>
                </a:solidFill>
                <a:latin typeface="Proxima Nova" panose="02000506030000020004"/>
              </a:rPr>
              <a:pPr defTabSz="966612">
                <a:defRPr/>
              </a:pPr>
              <a:t>3</a:t>
            </a:fld>
            <a:endParaRPr lang="en-US" dirty="0">
              <a:solidFill>
                <a:prstClr val="black"/>
              </a:solidFill>
              <a:latin typeface="Proxima Nova" panose="02000506030000020004"/>
            </a:endParaRPr>
          </a:p>
        </p:txBody>
      </p:sp>
    </p:spTree>
    <p:extLst>
      <p:ext uri="{BB962C8B-B14F-4D97-AF65-F5344CB8AC3E}">
        <p14:creationId xmlns:p14="http://schemas.microsoft.com/office/powerpoint/2010/main" val="63030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pPr defTabSz="966612">
              <a:defRPr/>
            </a:pPr>
            <a:r>
              <a:rPr lang="en-US" sz="1300" dirty="0"/>
              <a:t>100 email/day = 167h/year  (&gt;4w!!)</a:t>
            </a:r>
          </a:p>
          <a:p>
            <a:pPr defTabSz="966612">
              <a:defRPr/>
            </a:pPr>
            <a:endParaRPr lang="en-US" sz="1300" dirty="0"/>
          </a:p>
          <a:p>
            <a:pPr defTabSz="966612">
              <a:defRPr/>
            </a:pPr>
            <a:r>
              <a:rPr lang="en-US" sz="1300" dirty="0"/>
              <a:t>30 sec at a time – just like taxes, we’re getting nickeled and dimed to death.</a:t>
            </a:r>
          </a:p>
          <a:p>
            <a:pPr defTabSz="966612">
              <a:defRPr/>
            </a:pPr>
            <a:endParaRPr lang="en-US" sz="1300" dirty="0"/>
          </a:p>
          <a:p>
            <a:pPr defTabSz="966612">
              <a:defRPr/>
            </a:pPr>
            <a:r>
              <a:rPr lang="en-US" sz="1300" dirty="0"/>
              <a:t>But for most of us, email pop ups are amateur hour – if you’re looking to really cut your focus taxes there’s a better place to look…</a:t>
            </a:r>
          </a:p>
        </p:txBody>
      </p:sp>
      <p:sp>
        <p:nvSpPr>
          <p:cNvPr id="4" name="Slide Number Placeholder 3"/>
          <p:cNvSpPr>
            <a:spLocks noGrp="1"/>
          </p:cNvSpPr>
          <p:nvPr>
            <p:ph type="sldNum" sz="quarter" idx="5"/>
          </p:nvPr>
        </p:nvSpPr>
        <p:spPr/>
        <p:txBody>
          <a:bodyPr/>
          <a:lstStyle/>
          <a:p>
            <a:pPr defTabSz="966612">
              <a:defRPr/>
            </a:pPr>
            <a:fld id="{D97BDEDC-54DA-4DF1-948D-F46387B37CFE}" type="slidenum">
              <a:rPr lang="en-US">
                <a:solidFill>
                  <a:prstClr val="black"/>
                </a:solidFill>
                <a:latin typeface="Proxima Nova" panose="02000506030000020004"/>
              </a:rPr>
              <a:pPr defTabSz="966612">
                <a:defRPr/>
              </a:pPr>
              <a:t>4</a:t>
            </a:fld>
            <a:endParaRPr lang="en-US" dirty="0">
              <a:solidFill>
                <a:prstClr val="black"/>
              </a:solidFill>
              <a:latin typeface="Proxima Nova" panose="02000506030000020004"/>
            </a:endParaRPr>
          </a:p>
        </p:txBody>
      </p:sp>
    </p:spTree>
    <p:extLst>
      <p:ext uri="{BB962C8B-B14F-4D97-AF65-F5344CB8AC3E}">
        <p14:creationId xmlns:p14="http://schemas.microsoft.com/office/powerpoint/2010/main" val="2007069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pPr defTabSz="966612">
              <a:defRPr/>
            </a:pPr>
            <a:r>
              <a:rPr lang="en-US" dirty="0"/>
              <a:t>I am of course talking about our pocket brains: cell phones</a:t>
            </a:r>
          </a:p>
          <a:p>
            <a:pPr defTabSz="966612">
              <a:defRPr/>
            </a:pPr>
            <a:endParaRPr lang="en-US" dirty="0"/>
          </a:p>
          <a:p>
            <a:pPr defTabSz="966612">
              <a:defRPr/>
            </a:pPr>
            <a:r>
              <a:rPr lang="en-US" dirty="0"/>
              <a:t>More folks have cell phones – more taxes</a:t>
            </a:r>
          </a:p>
          <a:p>
            <a:pPr defTabSz="966612">
              <a:defRPr/>
            </a:pPr>
            <a:r>
              <a:rPr lang="en-US" dirty="0"/>
              <a:t>Attention grabs WAY higher than just pop-ups</a:t>
            </a:r>
          </a:p>
          <a:p>
            <a:pPr defTabSz="966612">
              <a:defRPr/>
            </a:pPr>
            <a:endParaRPr lang="en-US" dirty="0"/>
          </a:p>
          <a:p>
            <a:pPr defTabSz="966612">
              <a:defRPr/>
            </a:pPr>
            <a:r>
              <a:rPr lang="en-US" dirty="0"/>
              <a:t>And once again, what’s the impact?</a:t>
            </a:r>
          </a:p>
          <a:p>
            <a:pPr defTabSz="966612">
              <a:defRPr/>
            </a:pPr>
            <a:endParaRPr lang="en-US" dirty="0"/>
          </a:p>
          <a:p>
            <a:pPr defTabSz="966612">
              <a:defRPr/>
            </a:pPr>
            <a:r>
              <a:rPr lang="en-US" dirty="0"/>
              <a:t>Study @ Institute of Psychiatry at Kings College London divided volunteers into two groups. Each subject took an IQ test. One group had to check e-mail and respond to instant messages while taking the test, and the second group took the test without any distraction. Distracted workers suffered a 10 to 15 point IQ loss. (2x from smoking marijuana, equivalent to dropping IQ from that of young adult to pre-teen)</a:t>
            </a:r>
          </a:p>
        </p:txBody>
      </p:sp>
      <p:sp>
        <p:nvSpPr>
          <p:cNvPr id="4" name="Slide Number Placeholder 3"/>
          <p:cNvSpPr>
            <a:spLocks noGrp="1"/>
          </p:cNvSpPr>
          <p:nvPr>
            <p:ph type="sldNum" sz="quarter" idx="5"/>
          </p:nvPr>
        </p:nvSpPr>
        <p:spPr/>
        <p:txBody>
          <a:bodyPr/>
          <a:lstStyle/>
          <a:p>
            <a:fld id="{FD3AC4CA-1024-BC4B-9D01-46D28F64EE1E}" type="slidenum">
              <a:rPr lang="en-US" smtClean="0"/>
              <a:pPr/>
              <a:t>5</a:t>
            </a:fld>
            <a:endParaRPr lang="en-US" dirty="0"/>
          </a:p>
        </p:txBody>
      </p:sp>
    </p:spTree>
    <p:extLst>
      <p:ext uri="{BB962C8B-B14F-4D97-AF65-F5344CB8AC3E}">
        <p14:creationId xmlns:p14="http://schemas.microsoft.com/office/powerpoint/2010/main" val="1542459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r>
              <a:rPr lang="en-US" dirty="0"/>
              <a:t>Reset tax for switching attention</a:t>
            </a:r>
          </a:p>
          <a:p>
            <a:pPr marL="181240" indent="-181240">
              <a:buFont typeface="Arial" panose="020B0604020202020204" pitchFamily="34" charset="0"/>
              <a:buChar char="•"/>
            </a:pPr>
            <a:r>
              <a:rPr lang="en-US" dirty="0"/>
              <a:t>Slower </a:t>
            </a:r>
          </a:p>
          <a:p>
            <a:pPr marL="181240" indent="-181240">
              <a:buFont typeface="Arial" panose="020B0604020202020204" pitchFamily="34" charset="0"/>
              <a:buChar char="•"/>
            </a:pPr>
            <a:r>
              <a:rPr lang="en-US" dirty="0"/>
              <a:t>Less effective</a:t>
            </a:r>
          </a:p>
          <a:p>
            <a:pPr marL="181240" indent="-181240">
              <a:buFont typeface="Arial" panose="020B0604020202020204" pitchFamily="34" charset="0"/>
              <a:buChar char="•"/>
            </a:pPr>
            <a:r>
              <a:rPr lang="en-US" dirty="0"/>
              <a:t>Mood / Unhealthy state of mind</a:t>
            </a:r>
          </a:p>
          <a:p>
            <a:endParaRPr lang="en-US" dirty="0"/>
          </a:p>
          <a:p>
            <a:r>
              <a:rPr lang="en-US" dirty="0"/>
              <a:t>Turn to p. 2 of handout; feel free to use the calculator on your phone – I’d like you to calculate your reset tax for pop-ups and notifications;  </a:t>
            </a:r>
          </a:p>
          <a:p>
            <a:endParaRPr lang="en-US" dirty="0"/>
          </a:p>
          <a:p>
            <a:r>
              <a:rPr lang="en-US" dirty="0"/>
              <a:t>How many pings – email pop ups or phone notifications – do you get on an average day.</a:t>
            </a:r>
          </a:p>
          <a:p>
            <a:endParaRPr lang="en-US" dirty="0"/>
          </a:p>
          <a:p>
            <a:r>
              <a:rPr lang="en-US" dirty="0"/>
              <a:t>Equation is tax in seconds/y</a:t>
            </a:r>
          </a:p>
          <a:p>
            <a:pPr marL="181240" indent="-181240">
              <a:buFont typeface="Arial" panose="020B0604020202020204" pitchFamily="34" charset="0"/>
              <a:buChar char="•"/>
            </a:pPr>
            <a:r>
              <a:rPr lang="en-US" dirty="0"/>
              <a:t>Divide by 60 to get tax in minutes/y</a:t>
            </a:r>
          </a:p>
          <a:p>
            <a:pPr marL="181240" indent="-181240">
              <a:buFont typeface="Arial" panose="020B0604020202020204" pitchFamily="34" charset="0"/>
              <a:buChar char="•"/>
            </a:pPr>
            <a:r>
              <a:rPr lang="en-US" dirty="0"/>
              <a:t>Divide by 60 again to get tax in hours/y</a:t>
            </a:r>
          </a:p>
          <a:p>
            <a:endParaRPr lang="en-US" dirty="0"/>
          </a:p>
          <a:p>
            <a:pPr defTabSz="966612">
              <a:defRPr/>
            </a:pPr>
            <a:r>
              <a:rPr lang="en-US" dirty="0"/>
              <a:t>10 ping/day = 30h/y</a:t>
            </a:r>
          </a:p>
          <a:p>
            <a:pPr defTabSz="966612">
              <a:defRPr/>
            </a:pPr>
            <a:endParaRPr lang="en-US" dirty="0"/>
          </a:p>
          <a:p>
            <a:pPr defTabSz="966612">
              <a:defRPr/>
            </a:pPr>
            <a:r>
              <a:rPr lang="en-US" dirty="0"/>
              <a:t>Just for notifications &amp; pop-ups… but there’s other ways for the focus tax bill to go up!</a:t>
            </a:r>
          </a:p>
          <a:p>
            <a:endParaRPr lang="en-US" dirty="0"/>
          </a:p>
        </p:txBody>
      </p:sp>
      <p:sp>
        <p:nvSpPr>
          <p:cNvPr id="4" name="Slide Number Placeholder 3"/>
          <p:cNvSpPr>
            <a:spLocks noGrp="1"/>
          </p:cNvSpPr>
          <p:nvPr>
            <p:ph type="sldNum" sz="quarter" idx="5"/>
          </p:nvPr>
        </p:nvSpPr>
        <p:spPr/>
        <p:txBody>
          <a:bodyPr/>
          <a:lstStyle/>
          <a:p>
            <a:fld id="{FD3AC4CA-1024-BC4B-9D01-46D28F64EE1E}" type="slidenum">
              <a:rPr lang="en-US" smtClean="0"/>
              <a:pPr/>
              <a:t>6</a:t>
            </a:fld>
            <a:endParaRPr lang="en-US" dirty="0"/>
          </a:p>
        </p:txBody>
      </p:sp>
    </p:spTree>
    <p:extLst>
      <p:ext uri="{BB962C8B-B14F-4D97-AF65-F5344CB8AC3E}">
        <p14:creationId xmlns:p14="http://schemas.microsoft.com/office/powerpoint/2010/main" val="256404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D97BDEDC-54DA-4DF1-948D-F46387B37CFE}" type="slidenum">
              <a:rPr lang="en-US">
                <a:solidFill>
                  <a:prstClr val="black"/>
                </a:solidFill>
                <a:latin typeface="Proxima Nova" panose="02000506030000020004"/>
              </a:rPr>
              <a:pPr defTabSz="966612">
                <a:defRPr/>
              </a:pPr>
              <a:t>7</a:t>
            </a:fld>
            <a:endParaRPr lang="en-US" dirty="0">
              <a:solidFill>
                <a:prstClr val="black"/>
              </a:solidFill>
              <a:latin typeface="Proxima Nova" panose="02000506030000020004"/>
            </a:endParaRPr>
          </a:p>
        </p:txBody>
      </p:sp>
    </p:spTree>
    <p:extLst>
      <p:ext uri="{BB962C8B-B14F-4D97-AF65-F5344CB8AC3E}">
        <p14:creationId xmlns:p14="http://schemas.microsoft.com/office/powerpoint/2010/main" val="1226547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D97BDEDC-54DA-4DF1-948D-F46387B37CFE}" type="slidenum">
              <a:rPr lang="en-US">
                <a:solidFill>
                  <a:prstClr val="black"/>
                </a:solidFill>
                <a:latin typeface="Proxima Nova" panose="02000506030000020004"/>
              </a:rPr>
              <a:pPr defTabSz="966612">
                <a:defRPr/>
              </a:pPr>
              <a:t>8</a:t>
            </a:fld>
            <a:endParaRPr lang="en-US" dirty="0">
              <a:solidFill>
                <a:prstClr val="black"/>
              </a:solidFill>
              <a:latin typeface="Proxima Nova" panose="02000506030000020004"/>
            </a:endParaRPr>
          </a:p>
        </p:txBody>
      </p:sp>
    </p:spTree>
    <p:extLst>
      <p:ext uri="{BB962C8B-B14F-4D97-AF65-F5344CB8AC3E}">
        <p14:creationId xmlns:p14="http://schemas.microsoft.com/office/powerpoint/2010/main" val="1670058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81013"/>
            <a:ext cx="5762625" cy="3241675"/>
          </a:xfrm>
        </p:spPr>
        <p:txBody>
          <a:bodyPr/>
          <a:lstStyle/>
          <a:p>
            <a:endParaRPr lang="en-US" dirty="0"/>
          </a:p>
        </p:txBody>
      </p:sp>
      <p:sp>
        <p:nvSpPr>
          <p:cNvPr id="3" name="Notes Placeholder 2"/>
          <p:cNvSpPr>
            <a:spLocks noGrp="1"/>
          </p:cNvSpPr>
          <p:nvPr>
            <p:ph type="body" idx="1"/>
          </p:nvPr>
        </p:nvSpPr>
        <p:spPr/>
        <p:txBody>
          <a:bodyPr/>
          <a:lstStyle/>
          <a:p>
            <a:r>
              <a:rPr lang="en-US" dirty="0"/>
              <a:t>Fix It Now conclusion</a:t>
            </a:r>
          </a:p>
          <a:p>
            <a:endParaRPr lang="en-US" dirty="0"/>
          </a:p>
          <a:p>
            <a:r>
              <a:rPr lang="en-US" dirty="0"/>
              <a:t>Transition</a:t>
            </a:r>
          </a:p>
          <a:p>
            <a:r>
              <a:rPr lang="en-US" dirty="0"/>
              <a:t>We’re all paying focus taxes – how do we find our focus and pay less tax?  If we’re going to reduce our tax burden, we need to consider how our focus works and how it is being taxed.</a:t>
            </a:r>
          </a:p>
          <a:p>
            <a:endParaRPr lang="en-US" dirty="0"/>
          </a:p>
        </p:txBody>
      </p:sp>
      <p:sp>
        <p:nvSpPr>
          <p:cNvPr id="4" name="Slide Number Placeholder 3"/>
          <p:cNvSpPr>
            <a:spLocks noGrp="1"/>
          </p:cNvSpPr>
          <p:nvPr>
            <p:ph type="sldNum" sz="quarter" idx="5"/>
          </p:nvPr>
        </p:nvSpPr>
        <p:spPr/>
        <p:txBody>
          <a:bodyPr/>
          <a:lstStyle/>
          <a:p>
            <a:pPr defTabSz="966612">
              <a:defRPr/>
            </a:pPr>
            <a:fld id="{D97BDEDC-54DA-4DF1-948D-F46387B37CFE}" type="slidenum">
              <a:rPr lang="en-US">
                <a:solidFill>
                  <a:prstClr val="black"/>
                </a:solidFill>
                <a:latin typeface="Proxima Nova" panose="02000506030000020004"/>
              </a:rPr>
              <a:pPr defTabSz="966612">
                <a:defRPr/>
              </a:pPr>
              <a:t>9</a:t>
            </a:fld>
            <a:endParaRPr lang="en-US" dirty="0">
              <a:solidFill>
                <a:prstClr val="black"/>
              </a:solidFill>
              <a:latin typeface="Proxima Nova" panose="02000506030000020004"/>
            </a:endParaRPr>
          </a:p>
        </p:txBody>
      </p:sp>
    </p:spTree>
    <p:extLst>
      <p:ext uri="{BB962C8B-B14F-4D97-AF65-F5344CB8AC3E}">
        <p14:creationId xmlns:p14="http://schemas.microsoft.com/office/powerpoint/2010/main" val="159871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8225-26D1-5073-8441-19686287BF4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91D3F87-886D-F63E-F23D-1B8CD277BB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87312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creen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73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 No Header">
    <p:spTree>
      <p:nvGrpSpPr>
        <p:cNvPr id="1" name=""/>
        <p:cNvGrpSpPr/>
        <p:nvPr/>
      </p:nvGrpSpPr>
      <p:grpSpPr>
        <a:xfrm>
          <a:off x="0" y="0"/>
          <a:ext cx="0" cy="0"/>
          <a:chOff x="0" y="0"/>
          <a:chExt cx="0" cy="0"/>
        </a:xfrm>
      </p:grpSpPr>
      <p:sp>
        <p:nvSpPr>
          <p:cNvPr id="20" name="Text Placeholder 19"/>
          <p:cNvSpPr>
            <a:spLocks noGrp="1"/>
          </p:cNvSpPr>
          <p:nvPr>
            <p:ph type="body" sz="quarter" idx="18" hasCustomPrompt="1"/>
          </p:nvPr>
        </p:nvSpPr>
        <p:spPr>
          <a:xfrm>
            <a:off x="762656" y="1121435"/>
            <a:ext cx="10163579" cy="4826928"/>
          </a:xfrm>
          <a:prstGeom prst="rect">
            <a:avLst/>
          </a:prstGeom>
        </p:spPr>
        <p:txBody>
          <a:bodyPr vert="horz" tIns="0"/>
          <a:lstStyle>
            <a:lvl1pPr marL="342900" indent="-342900">
              <a:defRPr sz="2400">
                <a:solidFill>
                  <a:srgbClr val="5B6770"/>
                </a:solidFill>
                <a:latin typeface="+mn-lt"/>
                <a:cs typeface="Arial"/>
              </a:defRPr>
            </a:lvl1pPr>
            <a:lvl2pPr marL="685800" indent="-342900">
              <a:defRPr sz="2400" baseline="0">
                <a:solidFill>
                  <a:srgbClr val="5B6770"/>
                </a:solidFill>
                <a:latin typeface="+mn-lt"/>
              </a:defRPr>
            </a:lvl2pPr>
            <a:lvl3pPr marL="1028700" indent="-342900">
              <a:defRPr sz="1800" baseline="0">
                <a:solidFill>
                  <a:srgbClr val="5B6770"/>
                </a:solidFill>
                <a:latin typeface="+mn-lt"/>
              </a:defRPr>
            </a:lvl3pPr>
          </a:lstStyle>
          <a:p>
            <a:pPr lvl="0"/>
            <a:r>
              <a:rPr lang="en-US" dirty="0">
                <a:solidFill>
                  <a:schemeClr val="tx1">
                    <a:lumMod val="65000"/>
                    <a:lumOff val="35000"/>
                  </a:schemeClr>
                </a:solidFill>
                <a:latin typeface="Arial"/>
                <a:cs typeface="Arial"/>
              </a:rPr>
              <a:t>Main bullet</a:t>
            </a:r>
            <a:r>
              <a:rPr lang="en-US" baseline="0" dirty="0">
                <a:solidFill>
                  <a:schemeClr val="tx1">
                    <a:lumMod val="65000"/>
                    <a:lumOff val="35000"/>
                  </a:schemeClr>
                </a:solidFill>
                <a:latin typeface="Arial"/>
                <a:cs typeface="Arial"/>
              </a:rPr>
              <a:t> point </a:t>
            </a:r>
            <a:endParaRPr lang="en-US" dirty="0"/>
          </a:p>
          <a:p>
            <a:pPr lvl="1"/>
            <a:r>
              <a:rPr lang="en-US" dirty="0">
                <a:solidFill>
                  <a:schemeClr val="tx1">
                    <a:lumMod val="65000"/>
                    <a:lumOff val="35000"/>
                  </a:schemeClr>
                </a:solidFill>
                <a:latin typeface="Arial"/>
                <a:cs typeface="Arial"/>
              </a:rPr>
              <a:t>Sub bullet point</a:t>
            </a:r>
            <a:endParaRPr lang="en-US" dirty="0"/>
          </a:p>
          <a:p>
            <a:pPr lvl="2"/>
            <a:r>
              <a:rPr lang="en-US" dirty="0">
                <a:solidFill>
                  <a:schemeClr val="tx1">
                    <a:lumMod val="65000"/>
                    <a:lumOff val="35000"/>
                  </a:schemeClr>
                </a:solidFill>
                <a:latin typeface="Arial"/>
                <a:cs typeface="Arial"/>
              </a:rPr>
              <a:t>Sub bullet point</a:t>
            </a:r>
            <a:endParaRPr lang="en-US" dirty="0"/>
          </a:p>
        </p:txBody>
      </p:sp>
      <p:pic>
        <p:nvPicPr>
          <p:cNvPr id="8" name="Picture 7" descr="2014_PowerPoint-Graphics-Conte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6623" y="0"/>
            <a:ext cx="861568" cy="6858000"/>
          </a:xfrm>
          <a:prstGeom prst="rect">
            <a:avLst/>
          </a:prstGeom>
        </p:spPr>
      </p:pic>
      <p:sp>
        <p:nvSpPr>
          <p:cNvPr id="11" name="Title 1"/>
          <p:cNvSpPr>
            <a:spLocks noGrp="1"/>
          </p:cNvSpPr>
          <p:nvPr>
            <p:ph type="ctrTitle" hasCustomPrompt="1"/>
          </p:nvPr>
        </p:nvSpPr>
        <p:spPr>
          <a:xfrm>
            <a:off x="760540" y="296336"/>
            <a:ext cx="10163579" cy="566309"/>
          </a:xfrm>
          <a:prstGeom prst="rect">
            <a:avLst/>
          </a:prstGeom>
        </p:spPr>
        <p:txBody>
          <a:bodyPr anchor="ctr">
            <a:noAutofit/>
          </a:bodyPr>
          <a:lstStyle>
            <a:lvl1pPr algn="l">
              <a:defRPr sz="3200" b="0" i="0">
                <a:solidFill>
                  <a:srgbClr val="3F3F3F"/>
                </a:solidFill>
                <a:latin typeface="Arial"/>
                <a:cs typeface="Arial"/>
              </a:defRPr>
            </a:lvl1pPr>
          </a:lstStyle>
          <a:p>
            <a:r>
              <a:rPr lang="en-US" dirty="0"/>
              <a:t>Page Title Goes Here</a:t>
            </a:r>
          </a:p>
        </p:txBody>
      </p:sp>
      <p:sp>
        <p:nvSpPr>
          <p:cNvPr id="12" name="Slide Number Placeholder 5"/>
          <p:cNvSpPr>
            <a:spLocks noGrp="1"/>
          </p:cNvSpPr>
          <p:nvPr>
            <p:ph type="sldNum" sz="quarter" idx="12"/>
          </p:nvPr>
        </p:nvSpPr>
        <p:spPr>
          <a:xfrm>
            <a:off x="11616265" y="6271686"/>
            <a:ext cx="519288" cy="365125"/>
          </a:xfrm>
          <a:prstGeom prst="rect">
            <a:avLst/>
          </a:prstGeom>
        </p:spPr>
        <p:txBody>
          <a:bodyPr/>
          <a:lstStyle>
            <a:lvl1pPr>
              <a:defRPr sz="900" b="1" i="0">
                <a:solidFill>
                  <a:schemeClr val="bg1"/>
                </a:solidFill>
                <a:latin typeface="Arial"/>
                <a:cs typeface="Arial"/>
              </a:defRPr>
            </a:lvl1pPr>
          </a:lstStyle>
          <a:p>
            <a:fld id="{7E825DEB-8851-4A8A-96BF-08230F155823}" type="slidenum">
              <a:rPr lang="en-US" smtClean="0"/>
              <a:t>‹#›</a:t>
            </a:fld>
            <a:endParaRPr lang="en-US" dirty="0"/>
          </a:p>
        </p:txBody>
      </p:sp>
      <p:pic>
        <p:nvPicPr>
          <p:cNvPr id="13" name="Picture 12" descr="2014_PowerPoint-Graphics-Conte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6623" y="0"/>
            <a:ext cx="861568" cy="6858000"/>
          </a:xfrm>
          <a:prstGeom prst="rect">
            <a:avLst/>
          </a:prstGeom>
        </p:spPr>
      </p:pic>
      <p:sp>
        <p:nvSpPr>
          <p:cNvPr id="22" name="Slide Number Placeholder 5"/>
          <p:cNvSpPr txBox="1">
            <a:spLocks/>
          </p:cNvSpPr>
          <p:nvPr/>
        </p:nvSpPr>
        <p:spPr>
          <a:xfrm>
            <a:off x="11616265" y="6267453"/>
            <a:ext cx="519288" cy="365125"/>
          </a:xfrm>
          <a:prstGeom prst="rect">
            <a:avLst/>
          </a:prstGeom>
        </p:spPr>
        <p:txBody>
          <a:bodyPr/>
          <a:lstStyle>
            <a:defPPr>
              <a:defRPr lang="en-US"/>
            </a:defPPr>
            <a:lvl1pPr marL="0" algn="l" defTabSz="457200" rtl="0" eaLnBrk="1" latinLnBrk="0" hangingPunct="1">
              <a:defRPr sz="12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001AF2-E0E7-4545-8A62-BFFDAB9B8AB9}" type="slidenum">
              <a:rPr lang="en-US" sz="900" smtClean="0"/>
              <a:pPr/>
              <a:t>‹#›</a:t>
            </a:fld>
            <a:endParaRPr lang="en-US" sz="900" dirty="0"/>
          </a:p>
        </p:txBody>
      </p:sp>
      <p:pic>
        <p:nvPicPr>
          <p:cNvPr id="14" name="Picture 13" descr="SunEdisonSemiconductor_Full-Color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55" y="6183138"/>
            <a:ext cx="2641600" cy="438505"/>
          </a:xfrm>
          <a:prstGeom prst="rect">
            <a:avLst/>
          </a:prstGeom>
        </p:spPr>
      </p:pic>
      <p:pic>
        <p:nvPicPr>
          <p:cNvPr id="10" name="Picture 9" descr="2014_PowerPoint-Graphics-Conten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6623" y="0"/>
            <a:ext cx="861568" cy="6858000"/>
          </a:xfrm>
          <a:prstGeom prst="rect">
            <a:avLst/>
          </a:prstGeom>
        </p:spPr>
      </p:pic>
      <p:cxnSp>
        <p:nvCxnSpPr>
          <p:cNvPr id="16" name="Straight Connector 15"/>
          <p:cNvCxnSpPr/>
          <p:nvPr/>
        </p:nvCxnSpPr>
        <p:spPr>
          <a:xfrm>
            <a:off x="900245" y="983251"/>
            <a:ext cx="10025991" cy="0"/>
          </a:xfrm>
          <a:prstGeom prst="line">
            <a:avLst/>
          </a:prstGeom>
          <a:ln>
            <a:solidFill>
              <a:srgbClr val="3F3F3F"/>
            </a:solidFill>
          </a:ln>
          <a:effectLst/>
        </p:spPr>
        <p:style>
          <a:lnRef idx="2">
            <a:schemeClr val="accent1"/>
          </a:lnRef>
          <a:fillRef idx="0">
            <a:schemeClr val="accent1"/>
          </a:fillRef>
          <a:effectRef idx="1">
            <a:schemeClr val="accent1"/>
          </a:effectRef>
          <a:fontRef idx="minor">
            <a:schemeClr val="tx1"/>
          </a:fontRef>
        </p:style>
      </p:cxnSp>
      <p:sp>
        <p:nvSpPr>
          <p:cNvPr id="17" name="Slide Number Placeholder 5"/>
          <p:cNvSpPr txBox="1">
            <a:spLocks/>
          </p:cNvSpPr>
          <p:nvPr/>
        </p:nvSpPr>
        <p:spPr>
          <a:xfrm>
            <a:off x="11616265" y="6267453"/>
            <a:ext cx="519288" cy="365125"/>
          </a:xfrm>
          <a:prstGeom prst="rect">
            <a:avLst/>
          </a:prstGeom>
        </p:spPr>
        <p:txBody>
          <a:bodyPr/>
          <a:lstStyle>
            <a:defPPr>
              <a:defRPr lang="en-US"/>
            </a:defPPr>
            <a:lvl1pPr marL="0" algn="l" defTabSz="457200" rtl="0" eaLnBrk="1" latinLnBrk="0" hangingPunct="1">
              <a:defRPr sz="12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001AF2-E0E7-4545-8A62-BFFDAB9B8AB9}" type="slidenum">
              <a:rPr lang="en-US" sz="900" smtClean="0"/>
              <a:pPr/>
              <a:t>‹#›</a:t>
            </a:fld>
            <a:endParaRPr lang="en-US" sz="900" dirty="0"/>
          </a:p>
        </p:txBody>
      </p:sp>
    </p:spTree>
    <p:extLst>
      <p:ext uri="{BB962C8B-B14F-4D97-AF65-F5344CB8AC3E}">
        <p14:creationId xmlns:p14="http://schemas.microsoft.com/office/powerpoint/2010/main" val="1187765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139A7-4C8A-BB1F-6DEC-AD7E82CEFEA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3FFB5FA-397A-0425-59DB-F51490817B5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CB349B2E-1CF0-AADF-3FA7-1F0E56113365}"/>
              </a:ext>
            </a:extLst>
          </p:cNvPr>
          <p:cNvCxnSpPr>
            <a:cxnSpLocks/>
          </p:cNvCxnSpPr>
          <p:nvPr userDrawn="1"/>
        </p:nvCxnSpPr>
        <p:spPr>
          <a:xfrm>
            <a:off x="629653" y="944880"/>
            <a:ext cx="1094873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71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5B501-DC30-0078-B327-23D68A0AC16E}"/>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1A3A2735-38F8-5AEB-683D-02D6F9BB1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9574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4D7E-FE0B-CE5F-E88A-E94A4D223CC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C1BA125-3F87-CA7F-31EC-5202332D0217}"/>
              </a:ext>
            </a:extLst>
          </p:cNvPr>
          <p:cNvSpPr>
            <a:spLocks noGrp="1"/>
          </p:cNvSpPr>
          <p:nvPr>
            <p:ph sz="half" idx="1"/>
          </p:nvPr>
        </p:nvSpPr>
        <p:spPr>
          <a:xfrm>
            <a:off x="629653" y="1383631"/>
            <a:ext cx="5181600" cy="46682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535B6C-F59C-19B2-217A-9AB818775C42}"/>
              </a:ext>
            </a:extLst>
          </p:cNvPr>
          <p:cNvSpPr>
            <a:spLocks noGrp="1"/>
          </p:cNvSpPr>
          <p:nvPr>
            <p:ph sz="half" idx="2"/>
          </p:nvPr>
        </p:nvSpPr>
        <p:spPr>
          <a:xfrm>
            <a:off x="6396789" y="1383631"/>
            <a:ext cx="5181600" cy="46682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BB257D85-B329-A4B2-931B-9977C76FA60D}"/>
              </a:ext>
            </a:extLst>
          </p:cNvPr>
          <p:cNvCxnSpPr>
            <a:cxnSpLocks/>
          </p:cNvCxnSpPr>
          <p:nvPr userDrawn="1"/>
        </p:nvCxnSpPr>
        <p:spPr>
          <a:xfrm>
            <a:off x="629653" y="944880"/>
            <a:ext cx="1094873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640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9913-730A-0346-C06E-395CAB17E1D9}"/>
              </a:ext>
            </a:extLst>
          </p:cNvPr>
          <p:cNvSpPr>
            <a:spLocks noGrp="1"/>
          </p:cNvSpPr>
          <p:nvPr>
            <p:ph type="title"/>
          </p:nvPr>
        </p:nvSpPr>
        <p:spPr>
          <a:xfrm>
            <a:off x="613611" y="0"/>
            <a:ext cx="10912641" cy="95049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4CA1FC-861E-EC1B-CB78-692CA023E615}"/>
              </a:ext>
            </a:extLst>
          </p:cNvPr>
          <p:cNvSpPr>
            <a:spLocks noGrp="1"/>
          </p:cNvSpPr>
          <p:nvPr>
            <p:ph type="body" idx="1"/>
          </p:nvPr>
        </p:nvSpPr>
        <p:spPr>
          <a:xfrm>
            <a:off x="613611" y="106755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BB592F-E366-0CCB-D6EB-7C6110D27618}"/>
              </a:ext>
            </a:extLst>
          </p:cNvPr>
          <p:cNvSpPr>
            <a:spLocks noGrp="1"/>
          </p:cNvSpPr>
          <p:nvPr>
            <p:ph sz="half" idx="2"/>
          </p:nvPr>
        </p:nvSpPr>
        <p:spPr>
          <a:xfrm>
            <a:off x="613611" y="1891463"/>
            <a:ext cx="5157787" cy="41965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C0D51D-2952-4C91-86A6-A15B7594B91F}"/>
              </a:ext>
            </a:extLst>
          </p:cNvPr>
          <p:cNvSpPr>
            <a:spLocks noGrp="1"/>
          </p:cNvSpPr>
          <p:nvPr>
            <p:ph type="body" sz="quarter" idx="3"/>
          </p:nvPr>
        </p:nvSpPr>
        <p:spPr>
          <a:xfrm>
            <a:off x="6343064" y="106755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AADAEE-2AB6-514E-F3C8-9BC2AB5FF527}"/>
              </a:ext>
            </a:extLst>
          </p:cNvPr>
          <p:cNvSpPr>
            <a:spLocks noGrp="1"/>
          </p:cNvSpPr>
          <p:nvPr>
            <p:ph sz="quarter" idx="4"/>
          </p:nvPr>
        </p:nvSpPr>
        <p:spPr>
          <a:xfrm>
            <a:off x="6343064" y="1891464"/>
            <a:ext cx="5183188" cy="4196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612176DA-CE61-90D0-72C9-C40A2BA19F32}"/>
              </a:ext>
            </a:extLst>
          </p:cNvPr>
          <p:cNvCxnSpPr>
            <a:cxnSpLocks/>
          </p:cNvCxnSpPr>
          <p:nvPr userDrawn="1"/>
        </p:nvCxnSpPr>
        <p:spPr>
          <a:xfrm>
            <a:off x="629653" y="944880"/>
            <a:ext cx="1094873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31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CBC2-ACEB-6429-3AB2-D454777D77F2}"/>
              </a:ext>
            </a:extLst>
          </p:cNvPr>
          <p:cNvSpPr>
            <a:spLocks noGrp="1"/>
          </p:cNvSpPr>
          <p:nvPr>
            <p:ph type="title"/>
          </p:nvPr>
        </p:nvSpPr>
        <p:spPr/>
        <p:txBody>
          <a:bodyPr/>
          <a:lstStyle/>
          <a:p>
            <a:r>
              <a:rPr lang="en-US"/>
              <a:t>Click to edit Master title style</a:t>
            </a:r>
          </a:p>
        </p:txBody>
      </p:sp>
      <p:cxnSp>
        <p:nvCxnSpPr>
          <p:cNvPr id="3" name="Straight Connector 2">
            <a:extLst>
              <a:ext uri="{FF2B5EF4-FFF2-40B4-BE49-F238E27FC236}">
                <a16:creationId xmlns:a16="http://schemas.microsoft.com/office/drawing/2014/main" id="{9397D113-4DE9-4E37-4DD9-579B07C87062}"/>
              </a:ext>
            </a:extLst>
          </p:cNvPr>
          <p:cNvCxnSpPr>
            <a:cxnSpLocks/>
          </p:cNvCxnSpPr>
          <p:nvPr userDrawn="1"/>
        </p:nvCxnSpPr>
        <p:spPr>
          <a:xfrm>
            <a:off x="629653" y="944880"/>
            <a:ext cx="1094873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657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186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AA68-2E84-23BF-B617-B46C49A36BBF}"/>
              </a:ext>
            </a:extLst>
          </p:cNvPr>
          <p:cNvSpPr>
            <a:spLocks noGrp="1"/>
          </p:cNvSpPr>
          <p:nvPr>
            <p:ph type="title"/>
          </p:nvPr>
        </p:nvSpPr>
        <p:spPr>
          <a:xfrm>
            <a:off x="659314" y="1220118"/>
            <a:ext cx="3932237" cy="1069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E85F01-5138-EBA8-C4E9-BAB99FA26A71}"/>
              </a:ext>
            </a:extLst>
          </p:cNvPr>
          <p:cNvSpPr>
            <a:spLocks noGrp="1"/>
          </p:cNvSpPr>
          <p:nvPr>
            <p:ph idx="1"/>
          </p:nvPr>
        </p:nvSpPr>
        <p:spPr>
          <a:xfrm>
            <a:off x="5360486" y="122805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4838AA-1B22-BDC1-E28C-3640176A9195}"/>
              </a:ext>
            </a:extLst>
          </p:cNvPr>
          <p:cNvSpPr>
            <a:spLocks noGrp="1"/>
          </p:cNvSpPr>
          <p:nvPr>
            <p:ph type="body" sz="half" idx="2"/>
          </p:nvPr>
        </p:nvSpPr>
        <p:spPr>
          <a:xfrm>
            <a:off x="659314" y="229009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4966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3920-F06F-3CEA-33D4-49C75ECB9BDE}"/>
              </a:ext>
            </a:extLst>
          </p:cNvPr>
          <p:cNvSpPr>
            <a:spLocks noGrp="1"/>
          </p:cNvSpPr>
          <p:nvPr>
            <p:ph type="title"/>
          </p:nvPr>
        </p:nvSpPr>
        <p:spPr>
          <a:xfrm>
            <a:off x="659314" y="1240087"/>
            <a:ext cx="3932237" cy="1069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756B49-21F6-0ADE-3614-28E09BFEE913}"/>
              </a:ext>
            </a:extLst>
          </p:cNvPr>
          <p:cNvSpPr>
            <a:spLocks noGrp="1"/>
          </p:cNvSpPr>
          <p:nvPr>
            <p:ph type="pic" idx="1"/>
          </p:nvPr>
        </p:nvSpPr>
        <p:spPr>
          <a:xfrm>
            <a:off x="5360486" y="12480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C67F33-35E2-D6CD-DCEC-27E458884E1E}"/>
              </a:ext>
            </a:extLst>
          </p:cNvPr>
          <p:cNvSpPr>
            <a:spLocks noGrp="1"/>
          </p:cNvSpPr>
          <p:nvPr>
            <p:ph type="body" sz="half" idx="2"/>
          </p:nvPr>
        </p:nvSpPr>
        <p:spPr>
          <a:xfrm>
            <a:off x="659314" y="231006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7379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AE209F-068C-34EA-F340-FAC74326F401}"/>
              </a:ext>
            </a:extLst>
          </p:cNvPr>
          <p:cNvSpPr>
            <a:spLocks noGrp="1"/>
          </p:cNvSpPr>
          <p:nvPr>
            <p:ph type="title"/>
          </p:nvPr>
        </p:nvSpPr>
        <p:spPr>
          <a:xfrm>
            <a:off x="629653" y="0"/>
            <a:ext cx="10948736" cy="9448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F3BC142-B81A-F86A-288D-721B0980DAD7}"/>
              </a:ext>
            </a:extLst>
          </p:cNvPr>
          <p:cNvSpPr>
            <a:spLocks noGrp="1"/>
          </p:cNvSpPr>
          <p:nvPr>
            <p:ph type="body" idx="1"/>
          </p:nvPr>
        </p:nvSpPr>
        <p:spPr>
          <a:xfrm>
            <a:off x="629653" y="1407697"/>
            <a:ext cx="10948736" cy="47043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text, sign&#10;&#10;Description automatically generated">
            <a:extLst>
              <a:ext uri="{FF2B5EF4-FFF2-40B4-BE49-F238E27FC236}">
                <a16:creationId xmlns:a16="http://schemas.microsoft.com/office/drawing/2014/main" id="{C08D09C0-CAD3-6802-4768-76B8267FB982}"/>
              </a:ext>
            </a:extLst>
          </p:cNvPr>
          <p:cNvPicPr>
            <a:picLocks noChangeAspect="1"/>
          </p:cNvPicPr>
          <p:nvPr userDrawn="1"/>
        </p:nvPicPr>
        <p:blipFill>
          <a:blip r:embed="rId11"/>
          <a:stretch>
            <a:fillRect/>
          </a:stretch>
        </p:blipFill>
        <p:spPr>
          <a:xfrm>
            <a:off x="9092189" y="6274941"/>
            <a:ext cx="2943700" cy="435868"/>
          </a:xfrm>
          <a:prstGeom prst="rect">
            <a:avLst/>
          </a:prstGeom>
        </p:spPr>
      </p:pic>
    </p:spTree>
    <p:extLst>
      <p:ext uri="{BB962C8B-B14F-4D97-AF65-F5344CB8AC3E}">
        <p14:creationId xmlns:p14="http://schemas.microsoft.com/office/powerpoint/2010/main" val="2857021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lnSpc>
          <a:spcPct val="100000"/>
        </a:lnSpc>
        <a:spcBef>
          <a:spcPct val="0"/>
        </a:spcBef>
        <a:buNone/>
        <a:defRPr sz="4800" b="1" kern="1200">
          <a:solidFill>
            <a:schemeClr val="tx1"/>
          </a:solidFill>
          <a:latin typeface="Lucida Sans" panose="020B0602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Lucida Sans" panose="020B0602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ucida Sans" panose="020B0602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ucida Sans" panose="020B0602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ucida Sans" panose="020B0602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ucida Sans" panose="020B0602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337508"/>
      </p:ext>
    </p:extLst>
  </p:cSld>
  <p:clrMap bg1="lt1" tx1="dk1" bg2="lt2" tx2="dk2" accent1="accent1" accent2="accent2" accent3="accent3" accent4="accent4" accent5="accent5" accent6="accent6" hlink="hlink" folHlink="folHlink"/>
  <p:sldLayoutIdLst>
    <p:sldLayoutId id="2147483659" r:id="rId1"/>
    <p:sldLayoutId id="2147483673" r:id="rId2"/>
  </p:sldLayoutIdLst>
  <p:hf sldNum="0" hdr="0" ftr="0" dt="0"/>
  <p:txStyles>
    <p:titleStyle>
      <a:lvl1pPr algn="l" defTabSz="901700" rtl="0" eaLnBrk="0" fontAlgn="base" hangingPunct="0">
        <a:lnSpc>
          <a:spcPts val="2900"/>
        </a:lnSpc>
        <a:spcBef>
          <a:spcPct val="0"/>
        </a:spcBef>
        <a:spcAft>
          <a:spcPct val="0"/>
        </a:spcAft>
        <a:defRPr sz="2200" b="1">
          <a:solidFill>
            <a:schemeClr val="bg1"/>
          </a:solidFill>
          <a:latin typeface="+mj-lt"/>
          <a:ea typeface="+mj-ea"/>
          <a:cs typeface="+mj-cs"/>
        </a:defRPr>
      </a:lvl1pPr>
      <a:lvl2pPr algn="l" defTabSz="901700" rtl="0" eaLnBrk="0" fontAlgn="base" hangingPunct="0">
        <a:lnSpc>
          <a:spcPts val="2900"/>
        </a:lnSpc>
        <a:spcBef>
          <a:spcPct val="0"/>
        </a:spcBef>
        <a:spcAft>
          <a:spcPct val="0"/>
        </a:spcAft>
        <a:defRPr sz="2200" b="1">
          <a:solidFill>
            <a:schemeClr val="bg1"/>
          </a:solidFill>
          <a:latin typeface="Verdana" pitchFamily="34" charset="0"/>
        </a:defRPr>
      </a:lvl2pPr>
      <a:lvl3pPr algn="l" defTabSz="901700" rtl="0" eaLnBrk="0" fontAlgn="base" hangingPunct="0">
        <a:lnSpc>
          <a:spcPts val="2900"/>
        </a:lnSpc>
        <a:spcBef>
          <a:spcPct val="0"/>
        </a:spcBef>
        <a:spcAft>
          <a:spcPct val="0"/>
        </a:spcAft>
        <a:defRPr sz="2200" b="1">
          <a:solidFill>
            <a:schemeClr val="bg1"/>
          </a:solidFill>
          <a:latin typeface="Verdana" pitchFamily="34" charset="0"/>
        </a:defRPr>
      </a:lvl3pPr>
      <a:lvl4pPr algn="l" defTabSz="901700" rtl="0" eaLnBrk="0" fontAlgn="base" hangingPunct="0">
        <a:lnSpc>
          <a:spcPts val="2900"/>
        </a:lnSpc>
        <a:spcBef>
          <a:spcPct val="0"/>
        </a:spcBef>
        <a:spcAft>
          <a:spcPct val="0"/>
        </a:spcAft>
        <a:defRPr sz="2200" b="1">
          <a:solidFill>
            <a:schemeClr val="bg1"/>
          </a:solidFill>
          <a:latin typeface="Verdana" pitchFamily="34" charset="0"/>
        </a:defRPr>
      </a:lvl4pPr>
      <a:lvl5pPr algn="l" defTabSz="901700" rtl="0" eaLnBrk="0" fontAlgn="base" hangingPunct="0">
        <a:lnSpc>
          <a:spcPts val="2900"/>
        </a:lnSpc>
        <a:spcBef>
          <a:spcPct val="0"/>
        </a:spcBef>
        <a:spcAft>
          <a:spcPct val="0"/>
        </a:spcAft>
        <a:defRPr sz="2200" b="1">
          <a:solidFill>
            <a:schemeClr val="bg1"/>
          </a:solidFill>
          <a:latin typeface="Verdana" pitchFamily="34" charset="0"/>
        </a:defRPr>
      </a:lvl5pPr>
      <a:lvl6pPr marL="457130" algn="l" defTabSz="903148" rtl="0" eaLnBrk="0" fontAlgn="base" hangingPunct="0">
        <a:lnSpc>
          <a:spcPts val="2900"/>
        </a:lnSpc>
        <a:spcBef>
          <a:spcPct val="0"/>
        </a:spcBef>
        <a:spcAft>
          <a:spcPct val="0"/>
        </a:spcAft>
        <a:defRPr sz="2800" b="1">
          <a:solidFill>
            <a:schemeClr val="bg2"/>
          </a:solidFill>
          <a:latin typeface="Verdana" pitchFamily="34" charset="0"/>
        </a:defRPr>
      </a:lvl6pPr>
      <a:lvl7pPr marL="914259" algn="l" defTabSz="903148" rtl="0" eaLnBrk="0" fontAlgn="base" hangingPunct="0">
        <a:lnSpc>
          <a:spcPts val="2900"/>
        </a:lnSpc>
        <a:spcBef>
          <a:spcPct val="0"/>
        </a:spcBef>
        <a:spcAft>
          <a:spcPct val="0"/>
        </a:spcAft>
        <a:defRPr sz="2800" b="1">
          <a:solidFill>
            <a:schemeClr val="bg2"/>
          </a:solidFill>
          <a:latin typeface="Verdana" pitchFamily="34" charset="0"/>
        </a:defRPr>
      </a:lvl7pPr>
      <a:lvl8pPr marL="1371389" algn="l" defTabSz="903148" rtl="0" eaLnBrk="0" fontAlgn="base" hangingPunct="0">
        <a:lnSpc>
          <a:spcPts val="2900"/>
        </a:lnSpc>
        <a:spcBef>
          <a:spcPct val="0"/>
        </a:spcBef>
        <a:spcAft>
          <a:spcPct val="0"/>
        </a:spcAft>
        <a:defRPr sz="2800" b="1">
          <a:solidFill>
            <a:schemeClr val="bg2"/>
          </a:solidFill>
          <a:latin typeface="Verdana" pitchFamily="34" charset="0"/>
        </a:defRPr>
      </a:lvl8pPr>
      <a:lvl9pPr marL="1828518" algn="l" defTabSz="903148" rtl="0" eaLnBrk="0" fontAlgn="base" hangingPunct="0">
        <a:lnSpc>
          <a:spcPts val="2900"/>
        </a:lnSpc>
        <a:spcBef>
          <a:spcPct val="0"/>
        </a:spcBef>
        <a:spcAft>
          <a:spcPct val="0"/>
        </a:spcAft>
        <a:defRPr sz="2800" b="1">
          <a:solidFill>
            <a:schemeClr val="bg2"/>
          </a:solidFill>
          <a:latin typeface="Verdana" pitchFamily="34" charset="0"/>
        </a:defRPr>
      </a:lvl9pPr>
    </p:titleStyle>
    <p:bodyStyle>
      <a:lvl1pPr marL="341313" indent="-341313" algn="l" defTabSz="901700" rtl="0" eaLnBrk="0" fontAlgn="base" hangingPunct="0">
        <a:spcBef>
          <a:spcPct val="20000"/>
        </a:spcBef>
        <a:spcAft>
          <a:spcPct val="20000"/>
        </a:spcAft>
        <a:buClr>
          <a:schemeClr val="tx1"/>
        </a:buClr>
        <a:buSzPct val="100000"/>
        <a:buFont typeface="Wingdings" pitchFamily="2" charset="2"/>
        <a:buChar char=""/>
        <a:defRPr sz="1500">
          <a:solidFill>
            <a:srgbClr val="3D3D3D"/>
          </a:solidFill>
          <a:latin typeface="+mn-lt"/>
          <a:ea typeface="+mn-ea"/>
          <a:cs typeface="+mn-cs"/>
        </a:defRPr>
      </a:lvl1pPr>
      <a:lvl2pPr marL="569913" indent="-341313" algn="l" defTabSz="901700" rtl="0" eaLnBrk="0" fontAlgn="base" hangingPunct="0">
        <a:spcBef>
          <a:spcPct val="20000"/>
        </a:spcBef>
        <a:spcAft>
          <a:spcPct val="20000"/>
        </a:spcAft>
        <a:buClr>
          <a:schemeClr val="tx1"/>
        </a:buClr>
        <a:buSzPct val="100000"/>
        <a:buFont typeface="Wingdings" pitchFamily="2" charset="2"/>
        <a:buChar char="§"/>
        <a:defRPr sz="1500">
          <a:solidFill>
            <a:srgbClr val="3D3D3D"/>
          </a:solidFill>
          <a:latin typeface="+mn-lt"/>
        </a:defRPr>
      </a:lvl2pPr>
      <a:lvl3pPr marL="1027113" indent="-341313" algn="l" defTabSz="901700" rtl="0" eaLnBrk="0" fontAlgn="base" hangingPunct="0">
        <a:spcBef>
          <a:spcPct val="0"/>
        </a:spcBef>
        <a:spcAft>
          <a:spcPct val="20000"/>
        </a:spcAft>
        <a:buClr>
          <a:schemeClr val="tx1"/>
        </a:buClr>
        <a:buFont typeface="Verdana" pitchFamily="34" charset="0"/>
        <a:buChar char="—"/>
        <a:defRPr sz="1500">
          <a:solidFill>
            <a:srgbClr val="3D3D3D"/>
          </a:solidFill>
          <a:latin typeface="+mn-lt"/>
        </a:defRPr>
      </a:lvl3pPr>
      <a:lvl4pPr marL="1411288" indent="-223838" algn="l" defTabSz="901700" rtl="0" eaLnBrk="0" fontAlgn="base" hangingPunct="0">
        <a:spcBef>
          <a:spcPct val="0"/>
        </a:spcBef>
        <a:spcAft>
          <a:spcPct val="20000"/>
        </a:spcAft>
        <a:buClr>
          <a:schemeClr val="tx1"/>
        </a:buClr>
        <a:buFont typeface="Verdana" pitchFamily="34" charset="0"/>
        <a:buChar char="▪"/>
        <a:defRPr sz="1500">
          <a:solidFill>
            <a:srgbClr val="3D3D3D"/>
          </a:solidFill>
          <a:latin typeface="+mn-lt"/>
        </a:defRPr>
      </a:lvl4pPr>
      <a:lvl5pPr marL="1752600" indent="-225425" algn="l" defTabSz="901700" rtl="0" eaLnBrk="0" fontAlgn="base" hangingPunct="0">
        <a:spcBef>
          <a:spcPct val="0"/>
        </a:spcBef>
        <a:spcAft>
          <a:spcPct val="20000"/>
        </a:spcAft>
        <a:buClr>
          <a:schemeClr val="bg1"/>
        </a:buClr>
        <a:buChar char=" "/>
        <a:defRPr sz="1500">
          <a:solidFill>
            <a:srgbClr val="3D3D3D"/>
          </a:solidFill>
          <a:latin typeface="+mn-lt"/>
        </a:defRPr>
      </a:lvl5pPr>
      <a:lvl6pPr marL="2211047" indent="-226977" algn="l" defTabSz="903148" rtl="0" eaLnBrk="0" fontAlgn="base" hangingPunct="0">
        <a:spcBef>
          <a:spcPct val="0"/>
        </a:spcBef>
        <a:spcAft>
          <a:spcPct val="20000"/>
        </a:spcAft>
        <a:buClr>
          <a:schemeClr val="bg1"/>
        </a:buClr>
        <a:buChar char=" "/>
        <a:defRPr sz="1600">
          <a:solidFill>
            <a:srgbClr val="003E7E"/>
          </a:solidFill>
          <a:latin typeface="+mn-lt"/>
        </a:defRPr>
      </a:lvl6pPr>
      <a:lvl7pPr marL="2668177" indent="-226977" algn="l" defTabSz="903148" rtl="0" eaLnBrk="0" fontAlgn="base" hangingPunct="0">
        <a:spcBef>
          <a:spcPct val="0"/>
        </a:spcBef>
        <a:spcAft>
          <a:spcPct val="20000"/>
        </a:spcAft>
        <a:buClr>
          <a:schemeClr val="bg1"/>
        </a:buClr>
        <a:buChar char=" "/>
        <a:defRPr sz="1600">
          <a:solidFill>
            <a:srgbClr val="003E7E"/>
          </a:solidFill>
          <a:latin typeface="+mn-lt"/>
        </a:defRPr>
      </a:lvl7pPr>
      <a:lvl8pPr marL="3125306" indent="-226977" algn="l" defTabSz="903148" rtl="0" eaLnBrk="0" fontAlgn="base" hangingPunct="0">
        <a:spcBef>
          <a:spcPct val="0"/>
        </a:spcBef>
        <a:spcAft>
          <a:spcPct val="20000"/>
        </a:spcAft>
        <a:buClr>
          <a:schemeClr val="bg1"/>
        </a:buClr>
        <a:buChar char=" "/>
        <a:defRPr sz="1600">
          <a:solidFill>
            <a:srgbClr val="003E7E"/>
          </a:solidFill>
          <a:latin typeface="+mn-lt"/>
        </a:defRPr>
      </a:lvl8pPr>
      <a:lvl9pPr marL="3582436" indent="-226977" algn="l" defTabSz="903148" rtl="0" eaLnBrk="0" fontAlgn="base" hangingPunct="0">
        <a:spcBef>
          <a:spcPct val="0"/>
        </a:spcBef>
        <a:spcAft>
          <a:spcPct val="20000"/>
        </a:spcAft>
        <a:buClr>
          <a:schemeClr val="bg1"/>
        </a:buClr>
        <a:buChar char=" "/>
        <a:defRPr sz="1600">
          <a:solidFill>
            <a:srgbClr val="003E7E"/>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9" algn="l" defTabSz="914259" rtl="0" eaLnBrk="1" latinLnBrk="0" hangingPunct="1">
        <a:defRPr sz="1800" kern="1200">
          <a:solidFill>
            <a:schemeClr val="tx1"/>
          </a:solidFill>
          <a:latin typeface="+mn-lt"/>
          <a:ea typeface="+mn-ea"/>
          <a:cs typeface="+mn-cs"/>
        </a:defRPr>
      </a:lvl4pPr>
      <a:lvl5pPr marL="1828518" algn="l" defTabSz="914259" rtl="0" eaLnBrk="1" latinLnBrk="0" hangingPunct="1">
        <a:defRPr sz="1800" kern="1200">
          <a:solidFill>
            <a:schemeClr val="tx1"/>
          </a:solidFill>
          <a:latin typeface="+mn-lt"/>
          <a:ea typeface="+mn-ea"/>
          <a:cs typeface="+mn-cs"/>
        </a:defRPr>
      </a:lvl5pPr>
      <a:lvl6pPr marL="2285647" algn="l" defTabSz="914259" rtl="0" eaLnBrk="1" latinLnBrk="0" hangingPunct="1">
        <a:defRPr sz="1800" kern="1200">
          <a:solidFill>
            <a:schemeClr val="tx1"/>
          </a:solidFill>
          <a:latin typeface="+mn-lt"/>
          <a:ea typeface="+mn-ea"/>
          <a:cs typeface="+mn-cs"/>
        </a:defRPr>
      </a:lvl6pPr>
      <a:lvl7pPr marL="2742777" algn="l" defTabSz="914259" rtl="0" eaLnBrk="1" latinLnBrk="0" hangingPunct="1">
        <a:defRPr sz="1800" kern="1200">
          <a:solidFill>
            <a:schemeClr val="tx1"/>
          </a:solidFill>
          <a:latin typeface="+mn-lt"/>
          <a:ea typeface="+mn-ea"/>
          <a:cs typeface="+mn-cs"/>
        </a:defRPr>
      </a:lvl7pPr>
      <a:lvl8pPr marL="3199906" algn="l" defTabSz="914259" rtl="0" eaLnBrk="1" latinLnBrk="0" hangingPunct="1">
        <a:defRPr sz="1800" kern="1200">
          <a:solidFill>
            <a:schemeClr val="tx1"/>
          </a:solidFill>
          <a:latin typeface="+mn-lt"/>
          <a:ea typeface="+mn-ea"/>
          <a:cs typeface="+mn-cs"/>
        </a:defRPr>
      </a:lvl8pPr>
      <a:lvl9pPr marL="3657036"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12.sv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7.png"/><Relationship Id="rId3" Type="http://schemas.openxmlformats.org/officeDocument/2006/relationships/image" Target="../media/image40.png"/><Relationship Id="rId7" Type="http://schemas.openxmlformats.org/officeDocument/2006/relationships/image" Target="../media/image8.png"/><Relationship Id="rId12" Type="http://schemas.openxmlformats.org/officeDocument/2006/relationships/image" Target="../media/image24.png"/><Relationship Id="rId17" Type="http://schemas.openxmlformats.org/officeDocument/2006/relationships/image" Target="../media/image19.svg"/><Relationship Id="rId2" Type="http://schemas.openxmlformats.org/officeDocument/2006/relationships/notesSlide" Target="../notesSlides/notesSlide25.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17.png"/><Relationship Id="rId5" Type="http://schemas.openxmlformats.org/officeDocument/2006/relationships/image" Target="../media/image15.png"/><Relationship Id="rId15" Type="http://schemas.openxmlformats.org/officeDocument/2006/relationships/image" Target="../media/image26.jpg"/><Relationship Id="rId10" Type="http://schemas.openxmlformats.org/officeDocument/2006/relationships/image" Target="../media/image41.png"/><Relationship Id="rId4" Type="http://schemas.openxmlformats.org/officeDocument/2006/relationships/image" Target="../media/image27.jpg"/><Relationship Id="rId9" Type="http://schemas.openxmlformats.org/officeDocument/2006/relationships/image" Target="../media/image21.png"/><Relationship Id="rId1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5069-C8BB-0A7D-E891-95633976BB27}"/>
              </a:ext>
            </a:extLst>
          </p:cNvPr>
          <p:cNvSpPr>
            <a:spLocks noGrp="1"/>
          </p:cNvSpPr>
          <p:nvPr>
            <p:ph type="ctrTitle"/>
          </p:nvPr>
        </p:nvSpPr>
        <p:spPr>
          <a:xfrm>
            <a:off x="1052945" y="400233"/>
            <a:ext cx="10086109" cy="3282042"/>
          </a:xfrm>
        </p:spPr>
        <p:txBody>
          <a:bodyPr>
            <a:normAutofit fontScale="90000"/>
          </a:bodyPr>
          <a:lstStyle/>
          <a:p>
            <a:pPr>
              <a:lnSpc>
                <a:spcPct val="114000"/>
              </a:lnSpc>
            </a:pPr>
            <a:r>
              <a:rPr lang="en-US" sz="11500" cap="small" dirty="0"/>
              <a:t>The Focus Tax</a:t>
            </a:r>
            <a:br>
              <a:rPr lang="en-US" sz="8800" dirty="0"/>
            </a:br>
            <a:r>
              <a:rPr lang="en-US" sz="5300" i="1" cap="small" dirty="0">
                <a:solidFill>
                  <a:schemeClr val="accent2"/>
                </a:solidFill>
                <a:effectLst>
                  <a:outerShdw blurRad="38100" dist="38100" dir="2700000" algn="tl">
                    <a:srgbClr val="000000">
                      <a:alpha val="43137"/>
                    </a:srgbClr>
                  </a:outerShdw>
                </a:effectLst>
              </a:rPr>
              <a:t>How can you pay less tax?</a:t>
            </a:r>
            <a:endParaRPr lang="en-US" sz="5400" i="1" cap="small" dirty="0">
              <a:solidFill>
                <a:schemeClr val="accent2"/>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639E3847-65C7-0580-E003-91D091CDECD2}"/>
              </a:ext>
            </a:extLst>
          </p:cNvPr>
          <p:cNvSpPr>
            <a:spLocks noGrp="1"/>
          </p:cNvSpPr>
          <p:nvPr>
            <p:ph type="subTitle" idx="1"/>
          </p:nvPr>
        </p:nvSpPr>
        <p:spPr>
          <a:xfrm>
            <a:off x="1281545" y="4482604"/>
            <a:ext cx="9628909" cy="1030430"/>
          </a:xfrm>
        </p:spPr>
        <p:txBody>
          <a:bodyPr/>
          <a:lstStyle/>
          <a:p>
            <a:pPr fontAlgn="base">
              <a:lnSpc>
                <a:spcPct val="100000"/>
              </a:lnSpc>
            </a:pPr>
            <a:r>
              <a:rPr lang="en-US" sz="3200" b="1" cap="small" dirty="0"/>
              <a:t>Kurt Nitz </a:t>
            </a:r>
            <a:br>
              <a:rPr lang="en-US" sz="3200" b="1" cap="small" dirty="0"/>
            </a:br>
            <a:r>
              <a:rPr lang="en-US" dirty="0"/>
              <a:t>Layperson, Christ Our Savior - Rockford, Michigan</a:t>
            </a:r>
          </a:p>
          <a:p>
            <a:endParaRPr lang="en-US" dirty="0"/>
          </a:p>
        </p:txBody>
      </p:sp>
    </p:spTree>
    <p:extLst>
      <p:ext uri="{BB962C8B-B14F-4D97-AF65-F5344CB8AC3E}">
        <p14:creationId xmlns:p14="http://schemas.microsoft.com/office/powerpoint/2010/main" val="159594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EBEE37-2AFD-319C-DDFB-17A650389899}"/>
            </a:ext>
          </a:extLst>
        </p:cNvPr>
        <p:cNvGrpSpPr/>
        <p:nvPr/>
      </p:nvGrpSpPr>
      <p:grpSpPr>
        <a:xfrm>
          <a:off x="0" y="0"/>
          <a:ext cx="0" cy="0"/>
          <a:chOff x="0" y="0"/>
          <a:chExt cx="0" cy="0"/>
        </a:xfrm>
      </p:grpSpPr>
      <p:sp>
        <p:nvSpPr>
          <p:cNvPr id="41" name="Title 40">
            <a:extLst>
              <a:ext uri="{FF2B5EF4-FFF2-40B4-BE49-F238E27FC236}">
                <a16:creationId xmlns:a16="http://schemas.microsoft.com/office/drawing/2014/main" id="{D419FE0A-B002-B99A-770E-021C249CAE4A}"/>
              </a:ext>
            </a:extLst>
          </p:cNvPr>
          <p:cNvSpPr>
            <a:spLocks noGrp="1"/>
          </p:cNvSpPr>
          <p:nvPr>
            <p:ph type="title"/>
          </p:nvPr>
        </p:nvSpPr>
        <p:spPr>
          <a:xfrm>
            <a:off x="629653" y="0"/>
            <a:ext cx="10948736" cy="944880"/>
          </a:xfrm>
        </p:spPr>
        <p:txBody>
          <a:bodyPr>
            <a:normAutofit/>
          </a:bodyPr>
          <a:lstStyle/>
          <a:p>
            <a:r>
              <a:rPr lang="en-US" dirty="0"/>
              <a:t>What is “Being Focused”?</a:t>
            </a:r>
          </a:p>
        </p:txBody>
      </p:sp>
      <p:sp>
        <p:nvSpPr>
          <p:cNvPr id="9" name="Content Placeholder 8">
            <a:extLst>
              <a:ext uri="{FF2B5EF4-FFF2-40B4-BE49-F238E27FC236}">
                <a16:creationId xmlns:a16="http://schemas.microsoft.com/office/drawing/2014/main" id="{E49FA25C-0EC8-C39F-0A9F-186FCA41738C}"/>
              </a:ext>
            </a:extLst>
          </p:cNvPr>
          <p:cNvSpPr>
            <a:spLocks noGrp="1"/>
          </p:cNvSpPr>
          <p:nvPr>
            <p:ph idx="1"/>
          </p:nvPr>
        </p:nvSpPr>
        <p:spPr>
          <a:xfrm>
            <a:off x="629653" y="1407697"/>
            <a:ext cx="10948736" cy="4704346"/>
          </a:xfrm>
        </p:spPr>
        <p:txBody>
          <a:bodyPr>
            <a:normAutofit lnSpcReduction="10000"/>
          </a:bodyPr>
          <a:lstStyle/>
          <a:p>
            <a:pPr marL="0" indent="0" algn="ctr">
              <a:buNone/>
            </a:pPr>
            <a:r>
              <a:rPr lang="en-US" sz="3200" dirty="0"/>
              <a:t>Thinking about one thing while filtering distractions </a:t>
            </a:r>
          </a:p>
          <a:p>
            <a:pPr marL="2003425" indent="0">
              <a:spcBef>
                <a:spcPts val="6000"/>
              </a:spcBef>
              <a:buNone/>
            </a:pPr>
            <a:r>
              <a:rPr lang="en-US" dirty="0"/>
              <a:t>Exercising Cognitive Control</a:t>
            </a:r>
          </a:p>
          <a:p>
            <a:pPr marL="2513013" lvl="1">
              <a:lnSpc>
                <a:spcPct val="100000"/>
              </a:lnSpc>
              <a:spcBef>
                <a:spcPts val="1200"/>
              </a:spcBef>
            </a:pPr>
            <a:r>
              <a:rPr lang="en-US" sz="2400" dirty="0"/>
              <a:t>brain’s executive function</a:t>
            </a:r>
          </a:p>
          <a:p>
            <a:pPr marL="2513013" lvl="1">
              <a:lnSpc>
                <a:spcPct val="100000"/>
              </a:lnSpc>
              <a:spcBef>
                <a:spcPts val="1200"/>
              </a:spcBef>
            </a:pPr>
            <a:r>
              <a:rPr lang="en-US" sz="2400" dirty="0"/>
              <a:t>originating in the prefrontal cortex</a:t>
            </a:r>
          </a:p>
          <a:p>
            <a:pPr marL="2513013" lvl="1">
              <a:lnSpc>
                <a:spcPct val="100000"/>
              </a:lnSpc>
              <a:spcBef>
                <a:spcPts val="1200"/>
              </a:spcBef>
            </a:pPr>
            <a:r>
              <a:rPr lang="en-US" sz="2400" dirty="0"/>
              <a:t>same neural circuitry that manages unruly emotions</a:t>
            </a:r>
          </a:p>
          <a:p>
            <a:pPr marL="0" indent="0" algn="ctr">
              <a:spcBef>
                <a:spcPts val="6000"/>
              </a:spcBef>
              <a:buNone/>
            </a:pPr>
            <a:r>
              <a:rPr lang="en-US" sz="4400" dirty="0"/>
              <a:t>Willpower</a:t>
            </a:r>
          </a:p>
        </p:txBody>
      </p:sp>
    </p:spTree>
    <p:extLst>
      <p:ext uri="{BB962C8B-B14F-4D97-AF65-F5344CB8AC3E}">
        <p14:creationId xmlns:p14="http://schemas.microsoft.com/office/powerpoint/2010/main" val="2254592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B1286-E5C9-A95D-862A-5AEA0DFDDBE8}"/>
              </a:ext>
            </a:extLst>
          </p:cNvPr>
          <p:cNvSpPr>
            <a:spLocks noGrp="1"/>
          </p:cNvSpPr>
          <p:nvPr>
            <p:ph type="title"/>
          </p:nvPr>
        </p:nvSpPr>
        <p:spPr/>
        <p:txBody>
          <a:bodyPr>
            <a:noAutofit/>
          </a:bodyPr>
          <a:lstStyle/>
          <a:p>
            <a:r>
              <a:rPr lang="en-US" dirty="0"/>
              <a:t>Rider • Elephant • Path</a:t>
            </a:r>
          </a:p>
        </p:txBody>
      </p:sp>
      <p:sp>
        <p:nvSpPr>
          <p:cNvPr id="3" name="Content Placeholder 2">
            <a:extLst>
              <a:ext uri="{FF2B5EF4-FFF2-40B4-BE49-F238E27FC236}">
                <a16:creationId xmlns:a16="http://schemas.microsoft.com/office/drawing/2014/main" id="{6792A476-B2DD-AB01-5444-D2E3E40DA643}"/>
              </a:ext>
            </a:extLst>
          </p:cNvPr>
          <p:cNvSpPr>
            <a:spLocks noGrp="1"/>
          </p:cNvSpPr>
          <p:nvPr>
            <p:ph idx="1"/>
          </p:nvPr>
        </p:nvSpPr>
        <p:spPr>
          <a:xfrm>
            <a:off x="5022850" y="1449233"/>
            <a:ext cx="6555539" cy="4247823"/>
          </a:xfrm>
        </p:spPr>
        <p:txBody>
          <a:bodyPr>
            <a:normAutofit/>
          </a:bodyPr>
          <a:lstStyle/>
          <a:p>
            <a:r>
              <a:rPr lang="en-US" sz="3600" b="1" dirty="0"/>
              <a:t>Equip the Rider</a:t>
            </a:r>
            <a:endParaRPr lang="en-US" sz="3600" dirty="0"/>
          </a:p>
          <a:p>
            <a:pPr marL="0" indent="0" algn="ctr">
              <a:buNone/>
            </a:pPr>
            <a:r>
              <a:rPr lang="en-US" sz="2400" dirty="0"/>
              <a:t>Clarity = an equipped Rider</a:t>
            </a:r>
          </a:p>
          <a:p>
            <a:pPr>
              <a:spcBef>
                <a:spcPts val="3600"/>
              </a:spcBef>
            </a:pPr>
            <a:r>
              <a:rPr lang="en-US" sz="3600" b="1" dirty="0"/>
              <a:t>Engage the Elephant </a:t>
            </a:r>
          </a:p>
          <a:p>
            <a:pPr marL="0" indent="0" algn="ctr">
              <a:buNone/>
            </a:pPr>
            <a:r>
              <a:rPr lang="en-US" sz="2400" dirty="0"/>
              <a:t>Enthusiasm = an engaged Elephant</a:t>
            </a:r>
          </a:p>
          <a:p>
            <a:pPr>
              <a:spcBef>
                <a:spcPts val="3600"/>
              </a:spcBef>
            </a:pPr>
            <a:r>
              <a:rPr lang="en-US" sz="3600" b="1" dirty="0"/>
              <a:t>Ease the Path</a:t>
            </a:r>
            <a:endParaRPr lang="en-US" sz="3600" dirty="0"/>
          </a:p>
          <a:p>
            <a:pPr marL="0" indent="0" algn="ctr">
              <a:buNone/>
            </a:pPr>
            <a:r>
              <a:rPr lang="en-US" sz="2400" dirty="0"/>
              <a:t>Quick, short, simple = an easier Path</a:t>
            </a:r>
          </a:p>
          <a:p>
            <a:endParaRPr lang="en-US" dirty="0"/>
          </a:p>
        </p:txBody>
      </p:sp>
      <p:pic>
        <p:nvPicPr>
          <p:cNvPr id="4" name="Picture 3" descr="A person riding an elephant&#10;&#10;AI-generated content may be incorrect.">
            <a:extLst>
              <a:ext uri="{FF2B5EF4-FFF2-40B4-BE49-F238E27FC236}">
                <a16:creationId xmlns:a16="http://schemas.microsoft.com/office/drawing/2014/main" id="{DDCEDF89-C201-2483-50F6-956C750391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400" y="1449234"/>
            <a:ext cx="4157178" cy="4247822"/>
          </a:xfrm>
          <a:prstGeom prst="rect">
            <a:avLst/>
          </a:prstGeom>
        </p:spPr>
      </p:pic>
    </p:spTree>
    <p:extLst>
      <p:ext uri="{BB962C8B-B14F-4D97-AF65-F5344CB8AC3E}">
        <p14:creationId xmlns:p14="http://schemas.microsoft.com/office/powerpoint/2010/main" val="346541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5C04C-9E9D-A84F-31F5-8F1E343E3027}"/>
              </a:ext>
            </a:extLst>
          </p:cNvPr>
          <p:cNvSpPr>
            <a:spLocks noGrp="1"/>
          </p:cNvSpPr>
          <p:nvPr>
            <p:ph type="title"/>
          </p:nvPr>
        </p:nvSpPr>
        <p:spPr/>
        <p:txBody>
          <a:bodyPr/>
          <a:lstStyle/>
          <a:p>
            <a:r>
              <a:rPr lang="en-US" dirty="0"/>
              <a:t>Focus Cycle</a:t>
            </a:r>
          </a:p>
        </p:txBody>
      </p:sp>
      <p:graphicFrame>
        <p:nvGraphicFramePr>
          <p:cNvPr id="3" name="Diagram 2">
            <a:extLst>
              <a:ext uri="{FF2B5EF4-FFF2-40B4-BE49-F238E27FC236}">
                <a16:creationId xmlns:a16="http://schemas.microsoft.com/office/drawing/2014/main" id="{9C243D40-1731-0C3F-A413-F99249B21C08}"/>
              </a:ext>
            </a:extLst>
          </p:cNvPr>
          <p:cNvGraphicFramePr/>
          <p:nvPr>
            <p:extLst>
              <p:ext uri="{D42A27DB-BD31-4B8C-83A1-F6EECF244321}">
                <p14:modId xmlns:p14="http://schemas.microsoft.com/office/powerpoint/2010/main" val="3237921244"/>
              </p:ext>
            </p:extLst>
          </p:nvPr>
        </p:nvGraphicFramePr>
        <p:xfrm>
          <a:off x="3033294" y="1196625"/>
          <a:ext cx="612541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Battery charging with solid fill">
            <a:extLst>
              <a:ext uri="{FF2B5EF4-FFF2-40B4-BE49-F238E27FC236}">
                <a16:creationId xmlns:a16="http://schemas.microsoft.com/office/drawing/2014/main" id="{9F6D9E78-7999-111E-A5C2-1F9EF5ED48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29712" y="2762959"/>
            <a:ext cx="2286000" cy="2286000"/>
          </a:xfrm>
          <a:prstGeom prst="rect">
            <a:avLst/>
          </a:prstGeom>
        </p:spPr>
      </p:pic>
      <p:pic>
        <p:nvPicPr>
          <p:cNvPr id="6" name="Graphic 5" descr="Clipboard with solid fill">
            <a:extLst>
              <a:ext uri="{FF2B5EF4-FFF2-40B4-BE49-F238E27FC236}">
                <a16:creationId xmlns:a16="http://schemas.microsoft.com/office/drawing/2014/main" id="{AD3DE784-5A31-A0B6-451E-44E5810560B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9653" y="1494086"/>
            <a:ext cx="2286000" cy="2286000"/>
          </a:xfrm>
          <a:prstGeom prst="rect">
            <a:avLst/>
          </a:prstGeom>
        </p:spPr>
      </p:pic>
      <p:pic>
        <p:nvPicPr>
          <p:cNvPr id="8" name="Graphic 7" descr="Fence outline">
            <a:extLst>
              <a:ext uri="{FF2B5EF4-FFF2-40B4-BE49-F238E27FC236}">
                <a16:creationId xmlns:a16="http://schemas.microsoft.com/office/drawing/2014/main" id="{53388EE4-D80B-6AD2-96F5-D0ADA208C03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83226" y="4329292"/>
            <a:ext cx="2286000" cy="2286000"/>
          </a:xfrm>
          <a:prstGeom prst="rect">
            <a:avLst/>
          </a:prstGeom>
        </p:spPr>
      </p:pic>
    </p:spTree>
    <p:extLst>
      <p:ext uri="{BB962C8B-B14F-4D97-AF65-F5344CB8AC3E}">
        <p14:creationId xmlns:p14="http://schemas.microsoft.com/office/powerpoint/2010/main" val="362408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05C27-D7BB-9303-3817-87B587F5BEA0}"/>
              </a:ext>
            </a:extLst>
          </p:cNvPr>
          <p:cNvSpPr>
            <a:spLocks noGrp="1"/>
          </p:cNvSpPr>
          <p:nvPr>
            <p:ph type="title"/>
          </p:nvPr>
        </p:nvSpPr>
        <p:spPr/>
        <p:txBody>
          <a:bodyPr/>
          <a:lstStyle/>
          <a:p>
            <a:r>
              <a:rPr lang="en-US" dirty="0"/>
              <a:t>Managing Your Energy</a:t>
            </a:r>
          </a:p>
        </p:txBody>
      </p:sp>
      <p:sp>
        <p:nvSpPr>
          <p:cNvPr id="3" name="Content Placeholder 2">
            <a:extLst>
              <a:ext uri="{FF2B5EF4-FFF2-40B4-BE49-F238E27FC236}">
                <a16:creationId xmlns:a16="http://schemas.microsoft.com/office/drawing/2014/main" id="{2843692B-495C-7AED-A850-D0686C085A64}"/>
              </a:ext>
            </a:extLst>
          </p:cNvPr>
          <p:cNvSpPr>
            <a:spLocks noGrp="1"/>
          </p:cNvSpPr>
          <p:nvPr>
            <p:ph idx="1"/>
          </p:nvPr>
        </p:nvSpPr>
        <p:spPr>
          <a:xfrm>
            <a:off x="629653" y="1407697"/>
            <a:ext cx="10948736" cy="4704346"/>
          </a:xfrm>
        </p:spPr>
        <p:txBody>
          <a:bodyPr>
            <a:normAutofit/>
          </a:bodyPr>
          <a:lstStyle/>
          <a:p>
            <a:pPr marL="0" lvl="1" indent="0">
              <a:spcBef>
                <a:spcPts val="1000"/>
              </a:spcBef>
              <a:buNone/>
            </a:pPr>
            <a:r>
              <a:rPr lang="en-US" sz="3200" b="1" dirty="0"/>
              <a:t>physical</a:t>
            </a:r>
            <a:r>
              <a:rPr lang="en-US" sz="3200" dirty="0"/>
              <a:t> – base level of energy</a:t>
            </a:r>
          </a:p>
          <a:p>
            <a:pPr marL="685800" lvl="3">
              <a:spcBef>
                <a:spcPts val="1000"/>
              </a:spcBef>
            </a:pPr>
            <a:r>
              <a:rPr lang="en-US" sz="2800" dirty="0"/>
              <a:t>nutrition, exercise, rest, sleep, relaxation</a:t>
            </a:r>
          </a:p>
          <a:p>
            <a:pPr marL="0" lvl="1" indent="0">
              <a:spcBef>
                <a:spcPts val="1800"/>
              </a:spcBef>
              <a:buNone/>
            </a:pPr>
            <a:r>
              <a:rPr lang="en-US" sz="3200" b="1" dirty="0"/>
              <a:t>emotional</a:t>
            </a:r>
            <a:r>
              <a:rPr lang="en-US" sz="3200" dirty="0"/>
              <a:t> – energy of mood</a:t>
            </a:r>
          </a:p>
          <a:p>
            <a:pPr marL="685800" lvl="3">
              <a:spcBef>
                <a:spcPts val="1000"/>
              </a:spcBef>
            </a:pPr>
            <a:r>
              <a:rPr lang="en-US" sz="2800" dirty="0"/>
              <a:t>healthy state of mind, curiosity, gratitude, appreciation </a:t>
            </a:r>
          </a:p>
          <a:p>
            <a:pPr marL="0" lvl="1" indent="0">
              <a:spcBef>
                <a:spcPts val="1800"/>
              </a:spcBef>
              <a:buNone/>
            </a:pPr>
            <a:r>
              <a:rPr lang="en-US" sz="3200" b="1" dirty="0"/>
              <a:t>mental</a:t>
            </a:r>
            <a:r>
              <a:rPr lang="en-US" sz="3200" dirty="0"/>
              <a:t> – energy of focus</a:t>
            </a:r>
          </a:p>
          <a:p>
            <a:pPr marL="685800" lvl="3">
              <a:spcBef>
                <a:spcPts val="1000"/>
              </a:spcBef>
            </a:pPr>
            <a:r>
              <a:rPr lang="en-US" sz="2800" dirty="0"/>
              <a:t>clarity, reduced interruptions &amp; distractions</a:t>
            </a:r>
          </a:p>
          <a:p>
            <a:pPr marL="0" lvl="1" indent="0">
              <a:spcBef>
                <a:spcPts val="1800"/>
              </a:spcBef>
              <a:buNone/>
            </a:pPr>
            <a:r>
              <a:rPr lang="en-US" sz="3200" b="1" dirty="0"/>
              <a:t>inspirational</a:t>
            </a:r>
            <a:r>
              <a:rPr lang="en-US" sz="3200" dirty="0"/>
              <a:t> – energy of purpose</a:t>
            </a:r>
          </a:p>
          <a:p>
            <a:pPr marL="685800" lvl="3">
              <a:spcBef>
                <a:spcPts val="1000"/>
              </a:spcBef>
            </a:pPr>
            <a:r>
              <a:rPr lang="en-US" sz="2800" dirty="0"/>
              <a:t>serving others, making a meaningful difference</a:t>
            </a:r>
          </a:p>
        </p:txBody>
      </p:sp>
      <p:sp>
        <p:nvSpPr>
          <p:cNvPr id="5" name="Rectangle: Rounded Corners 4">
            <a:extLst>
              <a:ext uri="{FF2B5EF4-FFF2-40B4-BE49-F238E27FC236}">
                <a16:creationId xmlns:a16="http://schemas.microsoft.com/office/drawing/2014/main" id="{90BB0AC3-B5EB-B52A-A72D-3206FCD3339B}"/>
              </a:ext>
            </a:extLst>
          </p:cNvPr>
          <p:cNvSpPr/>
          <p:nvPr/>
        </p:nvSpPr>
        <p:spPr>
          <a:xfrm>
            <a:off x="629652" y="3759869"/>
            <a:ext cx="10698480" cy="105553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60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4.58333E-6 1.11022E-16 L 0.00053 -0.17315 " pathEditMode="relative" rAng="0" ptsTypes="AA">
                                      <p:cBhvr>
                                        <p:cTn id="11" dur="2000" fill="hold"/>
                                        <p:tgtEl>
                                          <p:spTgt spid="5"/>
                                        </p:tgtEl>
                                        <p:attrNameLst>
                                          <p:attrName>ppt_x</p:attrName>
                                          <p:attrName>ppt_y</p:attrName>
                                        </p:attrNameLst>
                                      </p:cBhvr>
                                      <p:rCtr x="26" y="-86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E01F4-B6DE-E213-844C-6194B8287C0D}"/>
            </a:ext>
          </a:extLst>
        </p:cNvPr>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02951518-D29E-E78B-B11B-43429C7351F6}"/>
              </a:ext>
            </a:extLst>
          </p:cNvPr>
          <p:cNvSpPr txBox="1">
            <a:spLocks/>
          </p:cNvSpPr>
          <p:nvPr/>
        </p:nvSpPr>
        <p:spPr>
          <a:xfrm>
            <a:off x="5225143" y="1417857"/>
            <a:ext cx="6353245" cy="4704346"/>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Lucida Sans" panose="020B0602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ucida Sans" panose="020B0602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ucida Sans" panose="020B0602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ucida Sans" panose="020B0602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ucida Sans" panose="020B0602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800"/>
              </a:spcBef>
            </a:pPr>
            <a:r>
              <a:rPr lang="en-US" dirty="0"/>
              <a:t>Mood is an indicator for your state of mind &amp; quality of thinking</a:t>
            </a:r>
          </a:p>
          <a:p>
            <a:pPr>
              <a:lnSpc>
                <a:spcPct val="100000"/>
              </a:lnSpc>
              <a:spcBef>
                <a:spcPts val="1800"/>
              </a:spcBef>
            </a:pPr>
            <a:r>
              <a:rPr lang="en-US" dirty="0"/>
              <a:t>High on Mood Meter</a:t>
            </a:r>
          </a:p>
          <a:p>
            <a:pPr lvl="1">
              <a:lnSpc>
                <a:spcPct val="100000"/>
              </a:lnSpc>
              <a:spcBef>
                <a:spcPts val="1800"/>
              </a:spcBef>
            </a:pPr>
            <a:r>
              <a:rPr lang="en-US" dirty="0"/>
              <a:t>Healthy State of Mind</a:t>
            </a:r>
          </a:p>
          <a:p>
            <a:pPr lvl="1">
              <a:lnSpc>
                <a:spcPct val="100000"/>
              </a:lnSpc>
              <a:spcBef>
                <a:spcPts val="1800"/>
              </a:spcBef>
            </a:pPr>
            <a:r>
              <a:rPr lang="en-US" dirty="0"/>
              <a:t>Better able to focus</a:t>
            </a:r>
          </a:p>
          <a:p>
            <a:pPr>
              <a:lnSpc>
                <a:spcPct val="100000"/>
              </a:lnSpc>
              <a:spcBef>
                <a:spcPts val="1800"/>
              </a:spcBef>
            </a:pPr>
            <a:r>
              <a:rPr lang="en-US" dirty="0">
                <a:latin typeface="Aptos Narrow" panose="020B0004020202020204" pitchFamily="34" charset="0"/>
              </a:rPr>
              <a:t>↑ </a:t>
            </a:r>
            <a:r>
              <a:rPr lang="en-US" dirty="0"/>
              <a:t>time in Healthy State of Mind</a:t>
            </a:r>
          </a:p>
          <a:p>
            <a:pPr lvl="1">
              <a:lnSpc>
                <a:spcPct val="100000"/>
              </a:lnSpc>
              <a:spcBef>
                <a:spcPts val="1800"/>
              </a:spcBef>
            </a:pPr>
            <a:r>
              <a:rPr lang="en-US" dirty="0"/>
              <a:t>Be Curious</a:t>
            </a:r>
          </a:p>
          <a:p>
            <a:pPr lvl="1">
              <a:lnSpc>
                <a:spcPct val="100000"/>
              </a:lnSpc>
              <a:spcBef>
                <a:spcPts val="1800"/>
              </a:spcBef>
            </a:pPr>
            <a:r>
              <a:rPr lang="en-US" dirty="0"/>
              <a:t>Practice an Appreciation Mindset</a:t>
            </a:r>
          </a:p>
          <a:p>
            <a:endParaRPr lang="en-US" dirty="0"/>
          </a:p>
        </p:txBody>
      </p:sp>
      <p:pic>
        <p:nvPicPr>
          <p:cNvPr id="5" name="Graphic 4">
            <a:extLst>
              <a:ext uri="{FF2B5EF4-FFF2-40B4-BE49-F238E27FC236}">
                <a16:creationId xmlns:a16="http://schemas.microsoft.com/office/drawing/2014/main" id="{4DF5BB5C-481C-9231-3989-5F0CDC4EDC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422" y="82347"/>
            <a:ext cx="4069923" cy="6693306"/>
          </a:xfrm>
          <a:prstGeom prst="rect">
            <a:avLst/>
          </a:prstGeom>
        </p:spPr>
      </p:pic>
      <p:sp>
        <p:nvSpPr>
          <p:cNvPr id="13" name="Title 1">
            <a:extLst>
              <a:ext uri="{FF2B5EF4-FFF2-40B4-BE49-F238E27FC236}">
                <a16:creationId xmlns:a16="http://schemas.microsoft.com/office/drawing/2014/main" id="{EDC895D3-E1F8-B5CE-EF72-59EA1D76D96A}"/>
              </a:ext>
            </a:extLst>
          </p:cNvPr>
          <p:cNvSpPr txBox="1">
            <a:spLocks/>
          </p:cNvSpPr>
          <p:nvPr/>
        </p:nvSpPr>
        <p:spPr>
          <a:xfrm>
            <a:off x="5668356" y="1"/>
            <a:ext cx="6133552" cy="9329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400" b="1" kern="1200">
                <a:solidFill>
                  <a:schemeClr val="tx1"/>
                </a:solidFill>
                <a:latin typeface="Atkinson Hyperlegible" pitchFamily="50" charset="0"/>
                <a:ea typeface="+mj-ea"/>
                <a:cs typeface="+mj-cs"/>
              </a:defRPr>
            </a:lvl1pPr>
          </a:lstStyle>
          <a:p>
            <a:pPr algn="ctr"/>
            <a:r>
              <a:rPr lang="en-US" sz="4800" dirty="0">
                <a:latin typeface="Lucida Sans" panose="020B0602030504020204" pitchFamily="34" charset="0"/>
              </a:rPr>
              <a:t>Mood Meter</a:t>
            </a:r>
          </a:p>
        </p:txBody>
      </p:sp>
      <p:cxnSp>
        <p:nvCxnSpPr>
          <p:cNvPr id="14" name="Straight Connector 13">
            <a:extLst>
              <a:ext uri="{FF2B5EF4-FFF2-40B4-BE49-F238E27FC236}">
                <a16:creationId xmlns:a16="http://schemas.microsoft.com/office/drawing/2014/main" id="{885013AC-8F51-A155-573C-A516ED3B92FF}"/>
              </a:ext>
            </a:extLst>
          </p:cNvPr>
          <p:cNvCxnSpPr>
            <a:cxnSpLocks/>
          </p:cNvCxnSpPr>
          <p:nvPr/>
        </p:nvCxnSpPr>
        <p:spPr>
          <a:xfrm>
            <a:off x="5668356" y="932907"/>
            <a:ext cx="6133552" cy="0"/>
          </a:xfrm>
          <a:prstGeom prst="line">
            <a:avLst/>
          </a:prstGeom>
          <a:ln w="25400">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85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500"/>
                                        <p:tgtEl>
                                          <p:spTgt spid="1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xEl>
                                              <p:pRg st="3" end="3"/>
                                            </p:txEl>
                                          </p:spTgt>
                                        </p:tgtEl>
                                        <p:attrNameLst>
                                          <p:attrName>style.visibility</p:attrName>
                                        </p:attrNameLst>
                                      </p:cBhvr>
                                      <p:to>
                                        <p:strVal val="visible"/>
                                      </p:to>
                                    </p:set>
                                    <p:animEffect transition="in" filter="fade">
                                      <p:cBhvr>
                                        <p:cTn id="18" dur="500"/>
                                        <p:tgtEl>
                                          <p:spTgt spid="1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26876-4837-2348-8588-385E04939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308362-4830-3106-3528-EB6CE6209B01}"/>
              </a:ext>
            </a:extLst>
          </p:cNvPr>
          <p:cNvSpPr>
            <a:spLocks noGrp="1"/>
          </p:cNvSpPr>
          <p:nvPr>
            <p:ph type="title"/>
          </p:nvPr>
        </p:nvSpPr>
        <p:spPr/>
        <p:txBody>
          <a:bodyPr/>
          <a:lstStyle/>
          <a:p>
            <a:r>
              <a:rPr lang="en-US" dirty="0"/>
              <a:t>Managing Your Energy</a:t>
            </a:r>
          </a:p>
        </p:txBody>
      </p:sp>
      <p:sp>
        <p:nvSpPr>
          <p:cNvPr id="3" name="Content Placeholder 2">
            <a:extLst>
              <a:ext uri="{FF2B5EF4-FFF2-40B4-BE49-F238E27FC236}">
                <a16:creationId xmlns:a16="http://schemas.microsoft.com/office/drawing/2014/main" id="{F8C55124-5229-0C76-EEBA-EAAC201C9C77}"/>
              </a:ext>
            </a:extLst>
          </p:cNvPr>
          <p:cNvSpPr>
            <a:spLocks noGrp="1"/>
          </p:cNvSpPr>
          <p:nvPr>
            <p:ph idx="1"/>
          </p:nvPr>
        </p:nvSpPr>
        <p:spPr>
          <a:xfrm>
            <a:off x="629653" y="1407697"/>
            <a:ext cx="10948736" cy="4704346"/>
          </a:xfrm>
        </p:spPr>
        <p:txBody>
          <a:bodyPr>
            <a:normAutofit/>
          </a:bodyPr>
          <a:lstStyle/>
          <a:p>
            <a:pPr marL="0" lvl="1" indent="0">
              <a:spcBef>
                <a:spcPts val="1000"/>
              </a:spcBef>
              <a:buNone/>
            </a:pPr>
            <a:r>
              <a:rPr lang="en-US" sz="3200" b="1" dirty="0"/>
              <a:t>physical</a:t>
            </a:r>
            <a:r>
              <a:rPr lang="en-US" sz="3200" dirty="0"/>
              <a:t> – base level of energy</a:t>
            </a:r>
          </a:p>
          <a:p>
            <a:pPr marL="685800" lvl="3">
              <a:spcBef>
                <a:spcPts val="1000"/>
              </a:spcBef>
            </a:pPr>
            <a:r>
              <a:rPr lang="en-US" sz="2800" dirty="0"/>
              <a:t>nutrition, exercise, rest, sleep, relaxation</a:t>
            </a:r>
          </a:p>
          <a:p>
            <a:pPr marL="0" lvl="1" indent="0">
              <a:spcBef>
                <a:spcPts val="1800"/>
              </a:spcBef>
              <a:buNone/>
            </a:pPr>
            <a:r>
              <a:rPr lang="en-US" sz="3200" b="1" dirty="0"/>
              <a:t>emotional</a:t>
            </a:r>
            <a:r>
              <a:rPr lang="en-US" sz="3200" dirty="0"/>
              <a:t> – energy of mood</a:t>
            </a:r>
          </a:p>
          <a:p>
            <a:pPr marL="685800" lvl="3">
              <a:spcBef>
                <a:spcPts val="1000"/>
              </a:spcBef>
            </a:pPr>
            <a:r>
              <a:rPr lang="en-US" sz="2800" dirty="0"/>
              <a:t>healthy state of mind, curiosity, gratitude, appreciation </a:t>
            </a:r>
          </a:p>
          <a:p>
            <a:pPr marL="0" lvl="1" indent="0">
              <a:spcBef>
                <a:spcPts val="1800"/>
              </a:spcBef>
              <a:buNone/>
            </a:pPr>
            <a:r>
              <a:rPr lang="en-US" sz="3200" b="1" dirty="0"/>
              <a:t>mental</a:t>
            </a:r>
            <a:r>
              <a:rPr lang="en-US" sz="3200" dirty="0"/>
              <a:t> – energy of focus</a:t>
            </a:r>
          </a:p>
          <a:p>
            <a:pPr marL="685800" lvl="3">
              <a:spcBef>
                <a:spcPts val="1000"/>
              </a:spcBef>
            </a:pPr>
            <a:r>
              <a:rPr lang="en-US" sz="2800" dirty="0"/>
              <a:t>clarity, reduced interruptions &amp; distractions</a:t>
            </a:r>
          </a:p>
          <a:p>
            <a:pPr marL="0" lvl="1" indent="0">
              <a:spcBef>
                <a:spcPts val="1800"/>
              </a:spcBef>
              <a:buNone/>
            </a:pPr>
            <a:r>
              <a:rPr lang="en-US" sz="3200" b="1" dirty="0"/>
              <a:t>inspirational</a:t>
            </a:r>
            <a:r>
              <a:rPr lang="en-US" sz="3200" dirty="0"/>
              <a:t> – energy of purpose</a:t>
            </a:r>
          </a:p>
          <a:p>
            <a:pPr marL="685800" lvl="3">
              <a:spcBef>
                <a:spcPts val="1000"/>
              </a:spcBef>
            </a:pPr>
            <a:r>
              <a:rPr lang="en-US" sz="2800" dirty="0"/>
              <a:t>serving others, making a meaningful difference</a:t>
            </a:r>
          </a:p>
        </p:txBody>
      </p:sp>
      <p:sp>
        <p:nvSpPr>
          <p:cNvPr id="5" name="Rectangle: Rounded Corners 4">
            <a:extLst>
              <a:ext uri="{FF2B5EF4-FFF2-40B4-BE49-F238E27FC236}">
                <a16:creationId xmlns:a16="http://schemas.microsoft.com/office/drawing/2014/main" id="{DDACEA98-17B7-B8EE-5588-AD57DFF4EC62}"/>
              </a:ext>
            </a:extLst>
          </p:cNvPr>
          <p:cNvSpPr/>
          <p:nvPr/>
        </p:nvSpPr>
        <p:spPr>
          <a:xfrm>
            <a:off x="629650" y="3759869"/>
            <a:ext cx="10607040" cy="105553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16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AA60-6839-02D5-B2C5-11080E7A8DAB}"/>
              </a:ext>
            </a:extLst>
          </p:cNvPr>
          <p:cNvSpPr>
            <a:spLocks noGrp="1"/>
          </p:cNvSpPr>
          <p:nvPr>
            <p:ph type="title"/>
          </p:nvPr>
        </p:nvSpPr>
        <p:spPr>
          <a:xfrm>
            <a:off x="629652" y="-5"/>
            <a:ext cx="10948736" cy="944880"/>
          </a:xfrm>
        </p:spPr>
        <p:txBody>
          <a:bodyPr/>
          <a:lstStyle/>
          <a:p>
            <a:r>
              <a:rPr lang="en-US" dirty="0"/>
              <a:t>Choose Your Weapons Wisely</a:t>
            </a:r>
          </a:p>
        </p:txBody>
      </p:sp>
      <p:pic>
        <p:nvPicPr>
          <p:cNvPr id="4" name="Picture 3">
            <a:extLst>
              <a:ext uri="{FF2B5EF4-FFF2-40B4-BE49-F238E27FC236}">
                <a16:creationId xmlns:a16="http://schemas.microsoft.com/office/drawing/2014/main" id="{D26FFE63-FD2A-4750-8E01-B158D40E365A}"/>
              </a:ext>
            </a:extLst>
          </p:cNvPr>
          <p:cNvPicPr>
            <a:picLocks noChangeAspect="1"/>
          </p:cNvPicPr>
          <p:nvPr/>
        </p:nvPicPr>
        <p:blipFill>
          <a:blip r:embed="rId3"/>
          <a:stretch>
            <a:fillRect/>
          </a:stretch>
        </p:blipFill>
        <p:spPr>
          <a:xfrm rot="441866">
            <a:off x="8645057" y="1772708"/>
            <a:ext cx="1997622" cy="2404323"/>
          </a:xfrm>
          <a:prstGeom prst="rect">
            <a:avLst/>
          </a:prstGeom>
        </p:spPr>
      </p:pic>
      <p:sp>
        <p:nvSpPr>
          <p:cNvPr id="8" name="TextBox 7">
            <a:extLst>
              <a:ext uri="{FF2B5EF4-FFF2-40B4-BE49-F238E27FC236}">
                <a16:creationId xmlns:a16="http://schemas.microsoft.com/office/drawing/2014/main" id="{7F3C1558-7F86-6286-1F80-C6D3E7131CCF}"/>
              </a:ext>
            </a:extLst>
          </p:cNvPr>
          <p:cNvSpPr txBox="1"/>
          <p:nvPr/>
        </p:nvSpPr>
        <p:spPr>
          <a:xfrm>
            <a:off x="1585999" y="4813514"/>
            <a:ext cx="9020001" cy="1174617"/>
          </a:xfrm>
          <a:prstGeom prst="rect">
            <a:avLst/>
          </a:prstGeom>
          <a:noFill/>
        </p:spPr>
        <p:txBody>
          <a:bodyPr wrap="square">
            <a:spAutoFit/>
          </a:bodyPr>
          <a:lstStyle/>
          <a:p>
            <a:pPr marL="0" marR="0" algn="ctr">
              <a:lnSpc>
                <a:spcPct val="115000"/>
              </a:lnSpc>
              <a:spcAft>
                <a:spcPts val="800"/>
              </a:spcAft>
              <a:buNone/>
            </a:pPr>
            <a:r>
              <a:rPr lang="en-US" sz="3200" dirty="0">
                <a:latin typeface="Lucida Sans" panose="020B0602030504020204" pitchFamily="34" charset="0"/>
              </a:rPr>
              <a:t>Whether you think an idea to help you focus </a:t>
            </a:r>
            <a:br>
              <a:rPr lang="en-US" sz="3200" dirty="0">
                <a:latin typeface="Lucida Sans" panose="020B0602030504020204" pitchFamily="34" charset="0"/>
              </a:rPr>
            </a:br>
            <a:r>
              <a:rPr lang="en-US" sz="3200" dirty="0">
                <a:latin typeface="Lucida Sans" panose="020B0602030504020204" pitchFamily="34" charset="0"/>
              </a:rPr>
              <a:t>is great or garbage,  you’re probably right.</a:t>
            </a:r>
          </a:p>
        </p:txBody>
      </p:sp>
      <p:grpSp>
        <p:nvGrpSpPr>
          <p:cNvPr id="10" name="Group 9">
            <a:extLst>
              <a:ext uri="{FF2B5EF4-FFF2-40B4-BE49-F238E27FC236}">
                <a16:creationId xmlns:a16="http://schemas.microsoft.com/office/drawing/2014/main" id="{23EDF921-201A-2724-FCA4-CE9FBE255C01}"/>
              </a:ext>
            </a:extLst>
          </p:cNvPr>
          <p:cNvGrpSpPr/>
          <p:nvPr/>
        </p:nvGrpSpPr>
        <p:grpSpPr>
          <a:xfrm>
            <a:off x="4524601" y="1694267"/>
            <a:ext cx="3158837" cy="2143208"/>
            <a:chOff x="5210931" y="1760318"/>
            <a:chExt cx="2760996" cy="1357758"/>
          </a:xfrm>
        </p:grpSpPr>
        <p:pic>
          <p:nvPicPr>
            <p:cNvPr id="11" name="Graphic 10" descr="Car outline">
              <a:extLst>
                <a:ext uri="{FF2B5EF4-FFF2-40B4-BE49-F238E27FC236}">
                  <a16:creationId xmlns:a16="http://schemas.microsoft.com/office/drawing/2014/main" id="{E9923A50-A553-A532-7603-73E5EEFC8BD9}"/>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rot="1140000">
              <a:off x="5571542" y="1760318"/>
              <a:ext cx="1758318" cy="1274433"/>
            </a:xfrm>
            <a:prstGeom prst="rect">
              <a:avLst/>
            </a:prstGeom>
          </p:spPr>
        </p:pic>
        <p:sp>
          <p:nvSpPr>
            <p:cNvPr id="12" name="Right Triangle 11">
              <a:extLst>
                <a:ext uri="{FF2B5EF4-FFF2-40B4-BE49-F238E27FC236}">
                  <a16:creationId xmlns:a16="http://schemas.microsoft.com/office/drawing/2014/main" id="{92402260-AE1F-0B0D-BEBD-82A30FD9224D}"/>
                </a:ext>
              </a:extLst>
            </p:cNvPr>
            <p:cNvSpPr/>
            <p:nvPr/>
          </p:nvSpPr>
          <p:spPr>
            <a:xfrm>
              <a:off x="5210931" y="2420150"/>
              <a:ext cx="2760996" cy="697926"/>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7E42D4F7-625D-4F27-46AC-9814D20C49E4}"/>
              </a:ext>
            </a:extLst>
          </p:cNvPr>
          <p:cNvPicPr>
            <a:picLocks noChangeAspect="1"/>
          </p:cNvPicPr>
          <p:nvPr/>
        </p:nvPicPr>
        <p:blipFill>
          <a:blip r:embed="rId6"/>
          <a:stretch>
            <a:fillRect/>
          </a:stretch>
        </p:blipFill>
        <p:spPr>
          <a:xfrm rot="21399643">
            <a:off x="1105067" y="1328952"/>
            <a:ext cx="2510028" cy="3291840"/>
          </a:xfrm>
          <a:prstGeom prst="rect">
            <a:avLst/>
          </a:prstGeom>
        </p:spPr>
      </p:pic>
      <p:sp>
        <p:nvSpPr>
          <p:cNvPr id="3" name="TextBox 2">
            <a:extLst>
              <a:ext uri="{FF2B5EF4-FFF2-40B4-BE49-F238E27FC236}">
                <a16:creationId xmlns:a16="http://schemas.microsoft.com/office/drawing/2014/main" id="{8035F153-97B4-D91C-4B3B-8D6F2DC19198}"/>
              </a:ext>
            </a:extLst>
          </p:cNvPr>
          <p:cNvSpPr txBox="1"/>
          <p:nvPr/>
        </p:nvSpPr>
        <p:spPr>
          <a:xfrm>
            <a:off x="0" y="6266116"/>
            <a:ext cx="8437069" cy="479298"/>
          </a:xfrm>
          <a:prstGeom prst="rect">
            <a:avLst/>
          </a:prstGeom>
          <a:noFill/>
        </p:spPr>
        <p:txBody>
          <a:bodyPr wrap="square">
            <a:spAutoFit/>
          </a:bodyPr>
          <a:lstStyle/>
          <a:p>
            <a:pPr algn="ctr">
              <a:lnSpc>
                <a:spcPct val="115000"/>
              </a:lnSpc>
              <a:spcAft>
                <a:spcPts val="800"/>
              </a:spcAft>
            </a:pPr>
            <a:r>
              <a:rPr lang="en-US" sz="2400" dirty="0">
                <a:latin typeface="Lucida Sans" panose="020B0602030504020204" pitchFamily="34" charset="0"/>
              </a:rPr>
              <a:t>* Evaluated by the Rider, not picked by the</a:t>
            </a:r>
            <a:r>
              <a:rPr lang="en-US" sz="2400" dirty="0">
                <a:latin typeface="Lucida Sans" panose="020B0602030504020204" pitchFamily="34" charset="0"/>
                <a:sym typeface="Wingdings" panose="05000000000000000000" pitchFamily="2" charset="2"/>
              </a:rPr>
              <a:t> </a:t>
            </a:r>
            <a:r>
              <a:rPr lang="en-US" sz="2400" dirty="0">
                <a:latin typeface="Lucida Sans" panose="020B0602030504020204" pitchFamily="34" charset="0"/>
              </a:rPr>
              <a:t>Elephant</a:t>
            </a:r>
          </a:p>
        </p:txBody>
      </p:sp>
      <p:sp>
        <p:nvSpPr>
          <p:cNvPr id="5" name="TextBox 4">
            <a:extLst>
              <a:ext uri="{FF2B5EF4-FFF2-40B4-BE49-F238E27FC236}">
                <a16:creationId xmlns:a16="http://schemas.microsoft.com/office/drawing/2014/main" id="{7F81A326-BDC6-9C6F-BC75-B722E2DFDAD0}"/>
              </a:ext>
            </a:extLst>
          </p:cNvPr>
          <p:cNvSpPr txBox="1"/>
          <p:nvPr/>
        </p:nvSpPr>
        <p:spPr>
          <a:xfrm>
            <a:off x="5475355" y="5330663"/>
            <a:ext cx="591144" cy="608308"/>
          </a:xfrm>
          <a:prstGeom prst="rect">
            <a:avLst/>
          </a:prstGeom>
          <a:noFill/>
        </p:spPr>
        <p:txBody>
          <a:bodyPr wrap="square">
            <a:spAutoFit/>
          </a:bodyPr>
          <a:lstStyle/>
          <a:p>
            <a:pPr algn="ctr">
              <a:lnSpc>
                <a:spcPct val="115000"/>
              </a:lnSpc>
              <a:spcAft>
                <a:spcPts val="800"/>
              </a:spcAft>
            </a:pPr>
            <a:r>
              <a:rPr lang="en-US" sz="3200" dirty="0">
                <a:latin typeface="Lucida Sans" panose="020B0602030504020204" pitchFamily="34" charset="0"/>
              </a:rPr>
              <a:t>*</a:t>
            </a:r>
          </a:p>
        </p:txBody>
      </p:sp>
    </p:spTree>
    <p:extLst>
      <p:ext uri="{BB962C8B-B14F-4D97-AF65-F5344CB8AC3E}">
        <p14:creationId xmlns:p14="http://schemas.microsoft.com/office/powerpoint/2010/main" val="194176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2B0C44-B536-84BF-104B-27FF16BBCE83}"/>
              </a:ext>
            </a:extLst>
          </p:cNvPr>
          <p:cNvSpPr>
            <a:spLocks noGrp="1"/>
          </p:cNvSpPr>
          <p:nvPr>
            <p:ph type="title"/>
          </p:nvPr>
        </p:nvSpPr>
        <p:spPr>
          <a:xfrm>
            <a:off x="629653" y="0"/>
            <a:ext cx="10948736" cy="944880"/>
          </a:xfrm>
        </p:spPr>
        <p:txBody>
          <a:bodyPr anchor="ctr">
            <a:normAutofit/>
          </a:bodyPr>
          <a:lstStyle/>
          <a:p>
            <a:r>
              <a:rPr lang="en-US" dirty="0"/>
              <a:t>Pomodoro Technique</a:t>
            </a:r>
          </a:p>
        </p:txBody>
      </p:sp>
      <p:pic>
        <p:nvPicPr>
          <p:cNvPr id="6" name="Content Placeholder 5">
            <a:extLst>
              <a:ext uri="{FF2B5EF4-FFF2-40B4-BE49-F238E27FC236}">
                <a16:creationId xmlns:a16="http://schemas.microsoft.com/office/drawing/2014/main" id="{B3E3B3E2-6C9C-C78C-1753-A072C85BA728}"/>
              </a:ext>
            </a:extLst>
          </p:cNvPr>
          <p:cNvPicPr>
            <a:picLocks noGrp="1" noChangeAspect="1"/>
          </p:cNvPicPr>
          <p:nvPr>
            <p:ph sz="half" idx="1"/>
          </p:nvPr>
        </p:nvPicPr>
        <p:blipFill>
          <a:blip r:embed="rId3"/>
          <a:stretch>
            <a:fillRect/>
          </a:stretch>
        </p:blipFill>
        <p:spPr>
          <a:xfrm>
            <a:off x="502602" y="2116455"/>
            <a:ext cx="2625090" cy="2625090"/>
          </a:xfrm>
          <a:noFill/>
        </p:spPr>
      </p:pic>
      <p:sp>
        <p:nvSpPr>
          <p:cNvPr id="11" name="Content Placeholder 3">
            <a:extLst>
              <a:ext uri="{FF2B5EF4-FFF2-40B4-BE49-F238E27FC236}">
                <a16:creationId xmlns:a16="http://schemas.microsoft.com/office/drawing/2014/main" id="{359D9643-C254-A250-C9F2-A9D0007BA2B9}"/>
              </a:ext>
            </a:extLst>
          </p:cNvPr>
          <p:cNvSpPr>
            <a:spLocks noGrp="1"/>
          </p:cNvSpPr>
          <p:nvPr>
            <p:ph sz="half" idx="2"/>
          </p:nvPr>
        </p:nvSpPr>
        <p:spPr>
          <a:xfrm>
            <a:off x="3568382" y="1184794"/>
            <a:ext cx="8121016" cy="5006340"/>
          </a:xfrm>
        </p:spPr>
        <p:txBody>
          <a:bodyPr>
            <a:normAutofit fontScale="92500" lnSpcReduction="20000"/>
          </a:bodyPr>
          <a:lstStyle/>
          <a:p>
            <a:pPr marL="457200" indent="-457200">
              <a:lnSpc>
                <a:spcPct val="120000"/>
              </a:lnSpc>
              <a:spcBef>
                <a:spcPts val="600"/>
              </a:spcBef>
            </a:pPr>
            <a:r>
              <a:rPr lang="en-US" dirty="0"/>
              <a:t>Choose your task(s) (Pomodoro) -  bunch or break tasks to a 25 min block.</a:t>
            </a:r>
          </a:p>
          <a:p>
            <a:pPr marL="457200" indent="-457200">
              <a:lnSpc>
                <a:spcPct val="120000"/>
              </a:lnSpc>
              <a:spcBef>
                <a:spcPts val="600"/>
              </a:spcBef>
            </a:pPr>
            <a:r>
              <a:rPr lang="en-US" dirty="0"/>
              <a:t>Set the timer to 25 minutes</a:t>
            </a:r>
          </a:p>
          <a:p>
            <a:pPr marL="457200" indent="-457200">
              <a:lnSpc>
                <a:spcPct val="120000"/>
              </a:lnSpc>
              <a:spcBef>
                <a:spcPts val="600"/>
              </a:spcBef>
            </a:pPr>
            <a:r>
              <a:rPr lang="en-US" dirty="0"/>
              <a:t>Work on the task for 25 minutes.  </a:t>
            </a:r>
          </a:p>
          <a:p>
            <a:pPr marL="457200" indent="-457200">
              <a:lnSpc>
                <a:spcPct val="120000"/>
              </a:lnSpc>
              <a:spcBef>
                <a:spcPts val="600"/>
              </a:spcBef>
            </a:pPr>
            <a:r>
              <a:rPr lang="en-US" dirty="0"/>
              <a:t>Take a 3-5 minute break for energy renewal, start another Pomodoro.</a:t>
            </a:r>
          </a:p>
          <a:p>
            <a:pPr marL="457200" indent="-457200">
              <a:lnSpc>
                <a:spcPct val="120000"/>
              </a:lnSpc>
              <a:spcBef>
                <a:spcPts val="600"/>
              </a:spcBef>
            </a:pPr>
            <a:r>
              <a:rPr lang="en-US" dirty="0"/>
              <a:t>Take a 15-30 minute break after completing four Pomodoros.</a:t>
            </a:r>
          </a:p>
        </p:txBody>
      </p:sp>
    </p:spTree>
    <p:extLst>
      <p:ext uri="{BB962C8B-B14F-4D97-AF65-F5344CB8AC3E}">
        <p14:creationId xmlns:p14="http://schemas.microsoft.com/office/powerpoint/2010/main" val="968459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55228-7DE2-45D8-8734-5F648068CCF6}"/>
              </a:ext>
            </a:extLst>
          </p:cNvPr>
          <p:cNvSpPr>
            <a:spLocks noGrp="1"/>
          </p:cNvSpPr>
          <p:nvPr>
            <p:ph type="title"/>
          </p:nvPr>
        </p:nvSpPr>
        <p:spPr>
          <a:xfrm>
            <a:off x="629653" y="0"/>
            <a:ext cx="10948736" cy="944880"/>
          </a:xfrm>
        </p:spPr>
        <p:txBody>
          <a:bodyPr anchor="ctr">
            <a:normAutofit/>
          </a:bodyPr>
          <a:lstStyle/>
          <a:p>
            <a:r>
              <a:rPr lang="en-US" dirty="0"/>
              <a:t>Clarity for Focus</a:t>
            </a:r>
          </a:p>
        </p:txBody>
      </p:sp>
      <p:sp>
        <p:nvSpPr>
          <p:cNvPr id="4" name="Content Placeholder 3">
            <a:extLst>
              <a:ext uri="{FF2B5EF4-FFF2-40B4-BE49-F238E27FC236}">
                <a16:creationId xmlns:a16="http://schemas.microsoft.com/office/drawing/2014/main" id="{65F2B7D8-4AFE-4703-B687-CA9F4B83245E}"/>
              </a:ext>
            </a:extLst>
          </p:cNvPr>
          <p:cNvSpPr>
            <a:spLocks noGrp="1"/>
          </p:cNvSpPr>
          <p:nvPr>
            <p:ph sz="half" idx="1"/>
          </p:nvPr>
        </p:nvSpPr>
        <p:spPr>
          <a:xfrm>
            <a:off x="629653" y="1033063"/>
            <a:ext cx="7397523" cy="5563679"/>
          </a:xfrm>
        </p:spPr>
        <p:txBody>
          <a:bodyPr>
            <a:noAutofit/>
          </a:bodyPr>
          <a:lstStyle/>
          <a:p>
            <a:pPr>
              <a:lnSpc>
                <a:spcPct val="100000"/>
              </a:lnSpc>
              <a:spcBef>
                <a:spcPts val="1200"/>
              </a:spcBef>
            </a:pPr>
            <a:r>
              <a:rPr lang="en-US" sz="2800" dirty="0"/>
              <a:t>Top three personal priorities</a:t>
            </a:r>
          </a:p>
          <a:p>
            <a:pPr>
              <a:lnSpc>
                <a:spcPct val="100000"/>
              </a:lnSpc>
              <a:spcBef>
                <a:spcPts val="1200"/>
              </a:spcBef>
            </a:pPr>
            <a:r>
              <a:rPr lang="en-US" sz="2800" dirty="0"/>
              <a:t>Top three work priorities</a:t>
            </a:r>
          </a:p>
          <a:p>
            <a:pPr>
              <a:lnSpc>
                <a:spcPct val="100000"/>
              </a:lnSpc>
              <a:spcBef>
                <a:spcPts val="1200"/>
              </a:spcBef>
            </a:pPr>
            <a:r>
              <a:rPr lang="en-US" sz="2800" dirty="0"/>
              <a:t>Do you have enough focus on these priorities?</a:t>
            </a:r>
          </a:p>
          <a:p>
            <a:pPr>
              <a:lnSpc>
                <a:spcPct val="100000"/>
              </a:lnSpc>
              <a:spcBef>
                <a:spcPts val="1200"/>
              </a:spcBef>
            </a:pPr>
            <a:r>
              <a:rPr lang="en-US" sz="2800" dirty="0"/>
              <a:t>Do key others (your team/boss </a:t>
            </a:r>
            <a:br>
              <a:rPr lang="en-US" sz="2800" dirty="0"/>
            </a:br>
            <a:r>
              <a:rPr lang="en-US" sz="2800" dirty="0"/>
              <a:t>/spouse) know your priorities?</a:t>
            </a:r>
          </a:p>
          <a:p>
            <a:pPr>
              <a:lnSpc>
                <a:spcPct val="100000"/>
              </a:lnSpc>
              <a:spcBef>
                <a:spcPts val="1200"/>
              </a:spcBef>
            </a:pPr>
            <a:r>
              <a:rPr lang="en-US" sz="2800" dirty="0"/>
              <a:t>Are both the destination and full </a:t>
            </a:r>
            <a:br>
              <a:rPr lang="en-US" sz="2800" dirty="0"/>
            </a:br>
            <a:r>
              <a:rPr lang="en-US" sz="2800" dirty="0"/>
              <a:t>path clear for these priorities?</a:t>
            </a:r>
          </a:p>
          <a:p>
            <a:pPr>
              <a:lnSpc>
                <a:spcPct val="100000"/>
              </a:lnSpc>
              <a:spcBef>
                <a:spcPts val="1200"/>
              </a:spcBef>
            </a:pPr>
            <a:r>
              <a:rPr lang="en-US" sz="2800" dirty="0"/>
              <a:t>Are there less important things on</a:t>
            </a:r>
            <a:br>
              <a:rPr lang="en-US" sz="2800" dirty="0"/>
            </a:br>
            <a:r>
              <a:rPr lang="en-US" sz="2800" dirty="0"/>
              <a:t>my plate that are getting in the way</a:t>
            </a:r>
            <a:br>
              <a:rPr lang="en-US" sz="2800" dirty="0"/>
            </a:br>
            <a:r>
              <a:rPr lang="en-US" sz="2800" dirty="0"/>
              <a:t>of these priorities?</a:t>
            </a:r>
          </a:p>
        </p:txBody>
      </p:sp>
      <p:pic>
        <p:nvPicPr>
          <p:cNvPr id="9" name="Picture 8">
            <a:extLst>
              <a:ext uri="{FF2B5EF4-FFF2-40B4-BE49-F238E27FC236}">
                <a16:creationId xmlns:a16="http://schemas.microsoft.com/office/drawing/2014/main" id="{1EC81657-CD16-DF7B-5923-E5BA61AAF44D}"/>
              </a:ext>
            </a:extLst>
          </p:cNvPr>
          <p:cNvPicPr>
            <a:picLocks noChangeAspect="1"/>
          </p:cNvPicPr>
          <p:nvPr/>
        </p:nvPicPr>
        <p:blipFill>
          <a:blip r:embed="rId3"/>
          <a:srcRect l="5037" t="5371" r="5878" b="3219"/>
          <a:stretch>
            <a:fillRect/>
          </a:stretch>
        </p:blipFill>
        <p:spPr>
          <a:xfrm>
            <a:off x="7251604" y="1372745"/>
            <a:ext cx="4310743" cy="4668253"/>
          </a:xfrm>
          <a:prstGeom prst="rect">
            <a:avLst/>
          </a:prstGeom>
          <a:noFill/>
        </p:spPr>
      </p:pic>
    </p:spTree>
    <p:extLst>
      <p:ext uri="{BB962C8B-B14F-4D97-AF65-F5344CB8AC3E}">
        <p14:creationId xmlns:p14="http://schemas.microsoft.com/office/powerpoint/2010/main" val="3671191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D2992-4994-0595-7E78-BB789071765E}"/>
              </a:ext>
            </a:extLst>
          </p:cNvPr>
          <p:cNvSpPr>
            <a:spLocks noGrp="1"/>
          </p:cNvSpPr>
          <p:nvPr>
            <p:ph type="title"/>
          </p:nvPr>
        </p:nvSpPr>
        <p:spPr/>
        <p:txBody>
          <a:bodyPr/>
          <a:lstStyle/>
          <a:p>
            <a:r>
              <a:rPr lang="en-US" dirty="0"/>
              <a:t>Mitigate Phone Distractions</a:t>
            </a:r>
          </a:p>
        </p:txBody>
      </p:sp>
      <p:sp>
        <p:nvSpPr>
          <p:cNvPr id="9" name="Content Placeholder 8">
            <a:extLst>
              <a:ext uri="{FF2B5EF4-FFF2-40B4-BE49-F238E27FC236}">
                <a16:creationId xmlns:a16="http://schemas.microsoft.com/office/drawing/2014/main" id="{B6D3615F-463E-7241-5906-E6F8EE279FA4}"/>
              </a:ext>
            </a:extLst>
          </p:cNvPr>
          <p:cNvSpPr>
            <a:spLocks noGrp="1"/>
          </p:cNvSpPr>
          <p:nvPr>
            <p:ph idx="1"/>
          </p:nvPr>
        </p:nvSpPr>
        <p:spPr>
          <a:xfrm>
            <a:off x="629653" y="1062258"/>
            <a:ext cx="7447547" cy="5470889"/>
          </a:xfrm>
        </p:spPr>
        <p:txBody>
          <a:bodyPr>
            <a:normAutofit lnSpcReduction="10000"/>
          </a:bodyPr>
          <a:lstStyle/>
          <a:p>
            <a:pPr marL="285750" indent="-285750">
              <a:lnSpc>
                <a:spcPct val="100000"/>
              </a:lnSpc>
              <a:spcBef>
                <a:spcPts val="1200"/>
              </a:spcBef>
            </a:pPr>
            <a:r>
              <a:rPr lang="en-US" sz="2800" dirty="0">
                <a:solidFill>
                  <a:srgbClr val="000000"/>
                </a:solidFill>
              </a:rPr>
              <a:t>Delete time-wasting apps</a:t>
            </a:r>
          </a:p>
          <a:p>
            <a:pPr marL="285750" indent="-285750">
              <a:lnSpc>
                <a:spcPct val="100000"/>
              </a:lnSpc>
              <a:spcBef>
                <a:spcPts val="1200"/>
              </a:spcBef>
            </a:pPr>
            <a:r>
              <a:rPr lang="en-US" sz="2800" dirty="0">
                <a:solidFill>
                  <a:srgbClr val="000000"/>
                </a:solidFill>
              </a:rPr>
              <a:t>Go Gray (your phone without makeup)</a:t>
            </a:r>
          </a:p>
          <a:p>
            <a:pPr marL="285750" indent="-285750">
              <a:lnSpc>
                <a:spcPct val="100000"/>
              </a:lnSpc>
              <a:spcBef>
                <a:spcPts val="1200"/>
              </a:spcBef>
            </a:pPr>
            <a:r>
              <a:rPr lang="en-US" sz="2800" dirty="0">
                <a:solidFill>
                  <a:srgbClr val="000000"/>
                </a:solidFill>
              </a:rPr>
              <a:t>Phone not in bedroom at night</a:t>
            </a:r>
          </a:p>
          <a:p>
            <a:pPr marL="285750" indent="-285750">
              <a:lnSpc>
                <a:spcPct val="100000"/>
              </a:lnSpc>
              <a:spcBef>
                <a:spcPts val="1200"/>
              </a:spcBef>
            </a:pPr>
            <a:r>
              <a:rPr lang="en-US" sz="2800" dirty="0">
                <a:solidFill>
                  <a:srgbClr val="000000"/>
                </a:solidFill>
              </a:rPr>
              <a:t>Phone Lockbox</a:t>
            </a:r>
          </a:p>
          <a:p>
            <a:pPr marL="285750" indent="-285750">
              <a:lnSpc>
                <a:spcPct val="100000"/>
              </a:lnSpc>
              <a:spcBef>
                <a:spcPts val="1200"/>
              </a:spcBef>
            </a:pPr>
            <a:r>
              <a:rPr lang="en-US" sz="2800" dirty="0">
                <a:solidFill>
                  <a:srgbClr val="000000"/>
                </a:solidFill>
              </a:rPr>
              <a:t>Get an app to lock up other apps or limit their screen time</a:t>
            </a:r>
          </a:p>
          <a:p>
            <a:pPr marL="285750" indent="-285750">
              <a:lnSpc>
                <a:spcPct val="100000"/>
              </a:lnSpc>
              <a:spcBef>
                <a:spcPts val="1200"/>
              </a:spcBef>
            </a:pPr>
            <a:r>
              <a:rPr lang="en-US" sz="2800" dirty="0">
                <a:solidFill>
                  <a:srgbClr val="000000"/>
                </a:solidFill>
              </a:rPr>
              <a:t>Set aside your phone one day/week</a:t>
            </a:r>
          </a:p>
          <a:p>
            <a:pPr marL="285750" indent="-285750">
              <a:lnSpc>
                <a:spcPct val="100000"/>
              </a:lnSpc>
              <a:spcBef>
                <a:spcPts val="1200"/>
              </a:spcBef>
            </a:pPr>
            <a:r>
              <a:rPr lang="en-US" sz="2800" dirty="0">
                <a:solidFill>
                  <a:srgbClr val="000000"/>
                </a:solidFill>
              </a:rPr>
              <a:t>30-day reset (call &amp; text only, nothing else – not even maps)</a:t>
            </a:r>
          </a:p>
          <a:p>
            <a:pPr marL="285750" indent="-285750">
              <a:lnSpc>
                <a:spcPct val="100000"/>
              </a:lnSpc>
              <a:spcBef>
                <a:spcPts val="1200"/>
              </a:spcBef>
            </a:pPr>
            <a:r>
              <a:rPr lang="en-US" sz="2800" dirty="0">
                <a:solidFill>
                  <a:srgbClr val="000000"/>
                </a:solidFill>
              </a:rPr>
              <a:t>Hairband Trick – greater </a:t>
            </a:r>
            <a:br>
              <a:rPr lang="en-US" sz="2800" dirty="0">
                <a:solidFill>
                  <a:srgbClr val="000000"/>
                </a:solidFill>
              </a:rPr>
            </a:br>
            <a:r>
              <a:rPr lang="en-US" sz="2800" dirty="0">
                <a:solidFill>
                  <a:srgbClr val="000000"/>
                </a:solidFill>
              </a:rPr>
              <a:t>awareness of each use </a:t>
            </a:r>
          </a:p>
          <a:p>
            <a:pPr>
              <a:lnSpc>
                <a:spcPct val="100000"/>
              </a:lnSpc>
              <a:spcBef>
                <a:spcPts val="1200"/>
              </a:spcBef>
            </a:pPr>
            <a:endParaRPr lang="en-US" sz="2800" dirty="0"/>
          </a:p>
        </p:txBody>
      </p:sp>
      <p:pic>
        <p:nvPicPr>
          <p:cNvPr id="8" name="Picture 7">
            <a:extLst>
              <a:ext uri="{FF2B5EF4-FFF2-40B4-BE49-F238E27FC236}">
                <a16:creationId xmlns:a16="http://schemas.microsoft.com/office/drawing/2014/main" id="{4CE3ABF0-3954-13B8-3D68-1B4693370315}"/>
              </a:ext>
            </a:extLst>
          </p:cNvPr>
          <p:cNvPicPr>
            <a:picLocks noChangeAspect="1"/>
          </p:cNvPicPr>
          <p:nvPr/>
        </p:nvPicPr>
        <p:blipFill>
          <a:blip r:embed="rId3"/>
          <a:stretch>
            <a:fillRect/>
          </a:stretch>
        </p:blipFill>
        <p:spPr>
          <a:xfrm>
            <a:off x="7555596" y="1986136"/>
            <a:ext cx="2686306" cy="1740726"/>
          </a:xfrm>
          <a:prstGeom prst="rect">
            <a:avLst/>
          </a:prstGeom>
        </p:spPr>
      </p:pic>
      <p:pic>
        <p:nvPicPr>
          <p:cNvPr id="10" name="Picture 9">
            <a:extLst>
              <a:ext uri="{FF2B5EF4-FFF2-40B4-BE49-F238E27FC236}">
                <a16:creationId xmlns:a16="http://schemas.microsoft.com/office/drawing/2014/main" id="{49658850-A37A-58EC-790F-9F54ECC13526}"/>
              </a:ext>
            </a:extLst>
          </p:cNvPr>
          <p:cNvPicPr>
            <a:picLocks noChangeAspect="1"/>
          </p:cNvPicPr>
          <p:nvPr/>
        </p:nvPicPr>
        <p:blipFill>
          <a:blip r:embed="rId4"/>
          <a:stretch>
            <a:fillRect/>
          </a:stretch>
        </p:blipFill>
        <p:spPr>
          <a:xfrm>
            <a:off x="8513451" y="3687543"/>
            <a:ext cx="3456901" cy="16699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1" name="Group 10">
            <a:extLst>
              <a:ext uri="{FF2B5EF4-FFF2-40B4-BE49-F238E27FC236}">
                <a16:creationId xmlns:a16="http://schemas.microsoft.com/office/drawing/2014/main" id="{A222CAF8-8E4A-1CBF-A251-B4E383211D39}"/>
              </a:ext>
            </a:extLst>
          </p:cNvPr>
          <p:cNvGrpSpPr/>
          <p:nvPr/>
        </p:nvGrpSpPr>
        <p:grpSpPr>
          <a:xfrm>
            <a:off x="9720298" y="944880"/>
            <a:ext cx="1828800" cy="1828800"/>
            <a:chOff x="6136609" y="375588"/>
            <a:chExt cx="1828800" cy="1828800"/>
          </a:xfrm>
        </p:grpSpPr>
        <p:pic>
          <p:nvPicPr>
            <p:cNvPr id="12" name="Picture 11">
              <a:extLst>
                <a:ext uri="{FF2B5EF4-FFF2-40B4-BE49-F238E27FC236}">
                  <a16:creationId xmlns:a16="http://schemas.microsoft.com/office/drawing/2014/main" id="{85F2C8C7-2617-CCF8-A773-F8A4824832BD}"/>
                </a:ext>
              </a:extLst>
            </p:cNvPr>
            <p:cNvPicPr>
              <a:picLocks noChangeAspect="1"/>
            </p:cNvPicPr>
            <p:nvPr/>
          </p:nvPicPr>
          <p:blipFill>
            <a:blip r:embed="rId5"/>
            <a:srcRect b="11500"/>
            <a:stretch>
              <a:fillRect/>
            </a:stretch>
          </p:blipFill>
          <p:spPr>
            <a:xfrm>
              <a:off x="6565166" y="502981"/>
              <a:ext cx="971686" cy="16102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quot;Not Allowed&quot; Symbol 12">
              <a:extLst>
                <a:ext uri="{FF2B5EF4-FFF2-40B4-BE49-F238E27FC236}">
                  <a16:creationId xmlns:a16="http://schemas.microsoft.com/office/drawing/2014/main" id="{887F7012-D0E5-EA2E-7C51-DD93CD8E43BD}"/>
                </a:ext>
              </a:extLst>
            </p:cNvPr>
            <p:cNvSpPr/>
            <p:nvPr/>
          </p:nvSpPr>
          <p:spPr>
            <a:xfrm>
              <a:off x="6136609" y="375588"/>
              <a:ext cx="1828800" cy="1828800"/>
            </a:xfrm>
            <a:prstGeom prst="noSmoking">
              <a:avLst>
                <a:gd name="adj" fmla="val 5918"/>
              </a:avLst>
            </a:prstGeom>
            <a:solidFill>
              <a:srgbClr val="FF00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2" name="Picture 1">
            <a:extLst>
              <a:ext uri="{FF2B5EF4-FFF2-40B4-BE49-F238E27FC236}">
                <a16:creationId xmlns:a16="http://schemas.microsoft.com/office/drawing/2014/main" id="{35E3407D-628A-B9FE-94D3-CD5B27E5B1F5}"/>
              </a:ext>
            </a:extLst>
          </p:cNvPr>
          <p:cNvPicPr>
            <a:picLocks noChangeAspect="1"/>
          </p:cNvPicPr>
          <p:nvPr/>
        </p:nvPicPr>
        <p:blipFill>
          <a:blip r:embed="rId6"/>
          <a:stretch>
            <a:fillRect/>
          </a:stretch>
        </p:blipFill>
        <p:spPr>
          <a:xfrm rot="1213805" flipH="1">
            <a:off x="7380654" y="5086944"/>
            <a:ext cx="870548" cy="1672117"/>
          </a:xfrm>
          <a:prstGeom prst="rect">
            <a:avLst/>
          </a:prstGeom>
        </p:spPr>
      </p:pic>
    </p:spTree>
    <p:extLst>
      <p:ext uri="{BB962C8B-B14F-4D97-AF65-F5344CB8AC3E}">
        <p14:creationId xmlns:p14="http://schemas.microsoft.com/office/powerpoint/2010/main" val="403527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D715E6E-65DC-BC49-0449-5B0133EF3DE6}"/>
              </a:ext>
            </a:extLst>
          </p:cNvPr>
          <p:cNvGrpSpPr/>
          <p:nvPr/>
        </p:nvGrpSpPr>
        <p:grpSpPr>
          <a:xfrm>
            <a:off x="198240" y="1494265"/>
            <a:ext cx="7441838" cy="1839319"/>
            <a:chOff x="198240" y="1456136"/>
            <a:chExt cx="7441838" cy="1839319"/>
          </a:xfrm>
        </p:grpSpPr>
        <p:pic>
          <p:nvPicPr>
            <p:cNvPr id="9" name="Picture 8">
              <a:extLst>
                <a:ext uri="{FF2B5EF4-FFF2-40B4-BE49-F238E27FC236}">
                  <a16:creationId xmlns:a16="http://schemas.microsoft.com/office/drawing/2014/main" id="{0198F70E-1B0F-E55A-D9E4-5408EDE797A8}"/>
                </a:ext>
              </a:extLst>
            </p:cNvPr>
            <p:cNvPicPr>
              <a:picLocks noChangeAspect="1"/>
            </p:cNvPicPr>
            <p:nvPr/>
          </p:nvPicPr>
          <p:blipFill>
            <a:blip r:embed="rId3"/>
            <a:stretch>
              <a:fillRect/>
            </a:stretch>
          </p:blipFill>
          <p:spPr>
            <a:xfrm>
              <a:off x="738812" y="1456136"/>
              <a:ext cx="6901266" cy="1839319"/>
            </a:xfrm>
            <a:prstGeom prst="rect">
              <a:avLst/>
            </a:prstGeom>
          </p:spPr>
        </p:pic>
        <p:sp>
          <p:nvSpPr>
            <p:cNvPr id="15" name="Title 1">
              <a:extLst>
                <a:ext uri="{FF2B5EF4-FFF2-40B4-BE49-F238E27FC236}">
                  <a16:creationId xmlns:a16="http://schemas.microsoft.com/office/drawing/2014/main" id="{1CDE09E9-AA20-3376-155D-9468C635E17A}"/>
                </a:ext>
              </a:extLst>
            </p:cNvPr>
            <p:cNvSpPr txBox="1">
              <a:spLocks/>
            </p:cNvSpPr>
            <p:nvPr/>
          </p:nvSpPr>
          <p:spPr>
            <a:xfrm>
              <a:off x="198241" y="1800312"/>
              <a:ext cx="540571" cy="57548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Nunito Sans" panose="00000500000000000000" pitchFamily="2"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300" normalizeH="0" baseline="0" noProof="0" dirty="0">
                  <a:ln>
                    <a:noFill/>
                  </a:ln>
                  <a:solidFill>
                    <a:prstClr val="black"/>
                  </a:solidFill>
                  <a:effectLst/>
                  <a:uLnTx/>
                  <a:uFillTx/>
                  <a:latin typeface="Ink Free" panose="03080402000500000000" pitchFamily="66" charset="0"/>
                  <a:ea typeface="+mj-ea"/>
                  <a:cs typeface="+mj-cs"/>
                </a:rPr>
                <a:t>A</a:t>
              </a:r>
            </a:p>
          </p:txBody>
        </p:sp>
        <p:sp>
          <p:nvSpPr>
            <p:cNvPr id="16" name="Title 1">
              <a:extLst>
                <a:ext uri="{FF2B5EF4-FFF2-40B4-BE49-F238E27FC236}">
                  <a16:creationId xmlns:a16="http://schemas.microsoft.com/office/drawing/2014/main" id="{8A50EC11-ABC2-8AA6-F180-BB6BC4E810FC}"/>
                </a:ext>
              </a:extLst>
            </p:cNvPr>
            <p:cNvSpPr txBox="1">
              <a:spLocks/>
            </p:cNvSpPr>
            <p:nvPr/>
          </p:nvSpPr>
          <p:spPr>
            <a:xfrm>
              <a:off x="198240" y="2556623"/>
              <a:ext cx="540571" cy="57548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Nunito Sans" panose="00000500000000000000" pitchFamily="2"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300" normalizeH="0" baseline="0" noProof="0" dirty="0">
                  <a:ln>
                    <a:noFill/>
                  </a:ln>
                  <a:solidFill>
                    <a:prstClr val="black"/>
                  </a:solidFill>
                  <a:effectLst/>
                  <a:uLnTx/>
                  <a:uFillTx/>
                  <a:latin typeface="Ink Free" panose="03080402000500000000" pitchFamily="66" charset="0"/>
                  <a:ea typeface="+mj-ea"/>
                  <a:cs typeface="+mj-cs"/>
                </a:rPr>
                <a:t>1</a:t>
              </a:r>
            </a:p>
          </p:txBody>
        </p:sp>
      </p:grpSp>
      <p:grpSp>
        <p:nvGrpSpPr>
          <p:cNvPr id="29" name="Group 28">
            <a:extLst>
              <a:ext uri="{FF2B5EF4-FFF2-40B4-BE49-F238E27FC236}">
                <a16:creationId xmlns:a16="http://schemas.microsoft.com/office/drawing/2014/main" id="{5E9A118B-C92A-8CE9-3039-D13DC4F9BDA6}"/>
              </a:ext>
            </a:extLst>
          </p:cNvPr>
          <p:cNvGrpSpPr/>
          <p:nvPr/>
        </p:nvGrpSpPr>
        <p:grpSpPr>
          <a:xfrm>
            <a:off x="198240" y="3971759"/>
            <a:ext cx="7382276" cy="1629464"/>
            <a:chOff x="198240" y="3295455"/>
            <a:chExt cx="7382276" cy="1629464"/>
          </a:xfrm>
        </p:grpSpPr>
        <p:pic>
          <p:nvPicPr>
            <p:cNvPr id="12" name="Picture 11">
              <a:extLst>
                <a:ext uri="{FF2B5EF4-FFF2-40B4-BE49-F238E27FC236}">
                  <a16:creationId xmlns:a16="http://schemas.microsoft.com/office/drawing/2014/main" id="{644087A6-C197-92C4-1C4A-38DABAFCC4D0}"/>
                </a:ext>
              </a:extLst>
            </p:cNvPr>
            <p:cNvPicPr>
              <a:picLocks noChangeAspect="1"/>
            </p:cNvPicPr>
            <p:nvPr/>
          </p:nvPicPr>
          <p:blipFill>
            <a:blip r:embed="rId4"/>
            <a:stretch>
              <a:fillRect/>
            </a:stretch>
          </p:blipFill>
          <p:spPr>
            <a:xfrm>
              <a:off x="738812" y="3295455"/>
              <a:ext cx="6841704" cy="1629464"/>
            </a:xfrm>
            <a:prstGeom prst="rect">
              <a:avLst/>
            </a:prstGeom>
          </p:spPr>
        </p:pic>
        <p:sp>
          <p:nvSpPr>
            <p:cNvPr id="17" name="Title 1">
              <a:extLst>
                <a:ext uri="{FF2B5EF4-FFF2-40B4-BE49-F238E27FC236}">
                  <a16:creationId xmlns:a16="http://schemas.microsoft.com/office/drawing/2014/main" id="{08367F74-E812-7AD2-8FD1-5777A078354D}"/>
                </a:ext>
              </a:extLst>
            </p:cNvPr>
            <p:cNvSpPr txBox="1">
              <a:spLocks/>
            </p:cNvSpPr>
            <p:nvPr/>
          </p:nvSpPr>
          <p:spPr>
            <a:xfrm>
              <a:off x="198241" y="3481334"/>
              <a:ext cx="540571" cy="57548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Nunito Sans" panose="00000500000000000000" pitchFamily="2"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300" normalizeH="0" baseline="0" noProof="0" dirty="0">
                  <a:ln>
                    <a:noFill/>
                  </a:ln>
                  <a:solidFill>
                    <a:prstClr val="black"/>
                  </a:solidFill>
                  <a:effectLst/>
                  <a:uLnTx/>
                  <a:uFillTx/>
                  <a:latin typeface="Ink Free" panose="03080402000500000000" pitchFamily="66" charset="0"/>
                  <a:ea typeface="+mj-ea"/>
                  <a:cs typeface="+mj-cs"/>
                </a:rPr>
                <a:t>B</a:t>
              </a:r>
            </a:p>
          </p:txBody>
        </p:sp>
        <p:sp>
          <p:nvSpPr>
            <p:cNvPr id="18" name="Title 1">
              <a:extLst>
                <a:ext uri="{FF2B5EF4-FFF2-40B4-BE49-F238E27FC236}">
                  <a16:creationId xmlns:a16="http://schemas.microsoft.com/office/drawing/2014/main" id="{92B3B405-AECA-9071-9863-7395344EED00}"/>
                </a:ext>
              </a:extLst>
            </p:cNvPr>
            <p:cNvSpPr txBox="1">
              <a:spLocks/>
            </p:cNvSpPr>
            <p:nvPr/>
          </p:nvSpPr>
          <p:spPr>
            <a:xfrm>
              <a:off x="198240" y="4237645"/>
              <a:ext cx="540571" cy="57548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Nunito Sans" panose="00000500000000000000" pitchFamily="2"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300" normalizeH="0" baseline="0" noProof="0" dirty="0">
                  <a:ln>
                    <a:noFill/>
                  </a:ln>
                  <a:solidFill>
                    <a:prstClr val="black"/>
                  </a:solidFill>
                  <a:effectLst/>
                  <a:uLnTx/>
                  <a:uFillTx/>
                  <a:latin typeface="Ink Free" panose="03080402000500000000" pitchFamily="66" charset="0"/>
                  <a:ea typeface="+mj-ea"/>
                  <a:cs typeface="+mj-cs"/>
                </a:rPr>
                <a:t>2</a:t>
              </a:r>
            </a:p>
          </p:txBody>
        </p:sp>
      </p:grpSp>
      <p:sp>
        <p:nvSpPr>
          <p:cNvPr id="7" name="Title 1">
            <a:extLst>
              <a:ext uri="{FF2B5EF4-FFF2-40B4-BE49-F238E27FC236}">
                <a16:creationId xmlns:a16="http://schemas.microsoft.com/office/drawing/2014/main" id="{312AEFA0-EB44-8EB5-DBC3-0F6DC4D29D3C}"/>
              </a:ext>
            </a:extLst>
          </p:cNvPr>
          <p:cNvSpPr txBox="1">
            <a:spLocks/>
          </p:cNvSpPr>
          <p:nvPr/>
        </p:nvSpPr>
        <p:spPr>
          <a:xfrm>
            <a:off x="876130" y="1718638"/>
            <a:ext cx="6901266" cy="5754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Nunito Sans"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300" normalizeH="0" baseline="0" noProof="0" dirty="0">
                <a:ln>
                  <a:noFill/>
                </a:ln>
                <a:solidFill>
                  <a:prstClr val="black"/>
                </a:solidFill>
                <a:effectLst/>
                <a:uLnTx/>
                <a:uFillTx/>
                <a:latin typeface="Ink Free" panose="03080402000500000000" pitchFamily="66" charset="0"/>
                <a:ea typeface="+mj-ea"/>
                <a:cs typeface="+mj-cs"/>
              </a:rPr>
              <a:t>What works best?</a:t>
            </a:r>
          </a:p>
        </p:txBody>
      </p:sp>
      <p:sp>
        <p:nvSpPr>
          <p:cNvPr id="10" name="Subtitle 2">
            <a:extLst>
              <a:ext uri="{FF2B5EF4-FFF2-40B4-BE49-F238E27FC236}">
                <a16:creationId xmlns:a16="http://schemas.microsoft.com/office/drawing/2014/main" id="{06D11486-DEE6-D908-47BE-3DB67CD7C02D}"/>
              </a:ext>
            </a:extLst>
          </p:cNvPr>
          <p:cNvSpPr txBox="1">
            <a:spLocks/>
          </p:cNvSpPr>
          <p:nvPr/>
        </p:nvSpPr>
        <p:spPr>
          <a:xfrm>
            <a:off x="876130" y="2556623"/>
            <a:ext cx="6901266" cy="5754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unito Sa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unito Sa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unito Sa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Sa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Sa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1 2 3 4 5 6 7 8 9 10 11 12 13 14</a:t>
            </a:r>
          </a:p>
        </p:txBody>
      </p:sp>
      <p:sp>
        <p:nvSpPr>
          <p:cNvPr id="30" name="Title 1">
            <a:extLst>
              <a:ext uri="{FF2B5EF4-FFF2-40B4-BE49-F238E27FC236}">
                <a16:creationId xmlns:a16="http://schemas.microsoft.com/office/drawing/2014/main" id="{61E10AF2-5CBE-EACE-565F-5063C2BA9B4A}"/>
              </a:ext>
            </a:extLst>
          </p:cNvPr>
          <p:cNvSpPr txBox="1">
            <a:spLocks/>
          </p:cNvSpPr>
          <p:nvPr/>
        </p:nvSpPr>
        <p:spPr>
          <a:xfrm>
            <a:off x="876130" y="3995544"/>
            <a:ext cx="6901266" cy="5754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Nunito Sans"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300" normalizeH="0" baseline="0" noProof="0" dirty="0">
                <a:ln>
                  <a:noFill/>
                </a:ln>
                <a:solidFill>
                  <a:prstClr val="black"/>
                </a:solidFill>
                <a:effectLst/>
                <a:uLnTx/>
                <a:uFillTx/>
                <a:latin typeface="Ink Free" panose="03080402000500000000" pitchFamily="66" charset="0"/>
                <a:ea typeface="+mj-ea"/>
                <a:cs typeface="+mj-cs"/>
              </a:rPr>
              <a:t>What works best?</a:t>
            </a:r>
          </a:p>
        </p:txBody>
      </p:sp>
      <p:sp>
        <p:nvSpPr>
          <p:cNvPr id="31" name="Subtitle 2">
            <a:extLst>
              <a:ext uri="{FF2B5EF4-FFF2-40B4-BE49-F238E27FC236}">
                <a16:creationId xmlns:a16="http://schemas.microsoft.com/office/drawing/2014/main" id="{EFD3CBA9-B304-4508-29AF-70C3C3FBAE43}"/>
              </a:ext>
            </a:extLst>
          </p:cNvPr>
          <p:cNvSpPr txBox="1">
            <a:spLocks/>
          </p:cNvSpPr>
          <p:nvPr/>
        </p:nvSpPr>
        <p:spPr>
          <a:xfrm>
            <a:off x="876130" y="4833529"/>
            <a:ext cx="6901266" cy="5754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unito Sa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unito Sa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unito Sa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Sa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Sa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1 2 3 4 5 6 7 8 9 10 11 12 13 14</a:t>
            </a:r>
          </a:p>
        </p:txBody>
      </p:sp>
      <p:cxnSp>
        <p:nvCxnSpPr>
          <p:cNvPr id="2" name="Connector: Elbow 1">
            <a:extLst>
              <a:ext uri="{FF2B5EF4-FFF2-40B4-BE49-F238E27FC236}">
                <a16:creationId xmlns:a16="http://schemas.microsoft.com/office/drawing/2014/main" id="{E1CB17C0-4EFB-25B2-D746-67E47A42DACA}"/>
              </a:ext>
            </a:extLst>
          </p:cNvPr>
          <p:cNvCxnSpPr>
            <a:cxnSpLocks/>
          </p:cNvCxnSpPr>
          <p:nvPr/>
        </p:nvCxnSpPr>
        <p:spPr>
          <a:xfrm rot="10800000" flipV="1">
            <a:off x="7873202" y="702942"/>
            <a:ext cx="878229" cy="838476"/>
          </a:xfrm>
          <a:prstGeom prst="bentConnector3">
            <a:avLst>
              <a:gd name="adj1" fmla="val 99796"/>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9278782C-AF25-1BBA-6537-0450CC4FD4CF}"/>
              </a:ext>
            </a:extLst>
          </p:cNvPr>
          <p:cNvCxnSpPr>
            <a:cxnSpLocks/>
          </p:cNvCxnSpPr>
          <p:nvPr/>
        </p:nvCxnSpPr>
        <p:spPr>
          <a:xfrm flipV="1">
            <a:off x="10972562" y="2413925"/>
            <a:ext cx="878229" cy="838476"/>
          </a:xfrm>
          <a:prstGeom prst="bentConnector3">
            <a:avLst>
              <a:gd name="adj1" fmla="val 99796"/>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71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51FC10A-4A4B-0329-87F3-6EED7CA97DA8}"/>
              </a:ext>
            </a:extLst>
          </p:cNvPr>
          <p:cNvPicPr>
            <a:picLocks noChangeAspect="1"/>
          </p:cNvPicPr>
          <p:nvPr/>
        </p:nvPicPr>
        <p:blipFill>
          <a:blip r:embed="rId3"/>
          <a:srcRect l="13441" t="3744" r="11859" b="12867"/>
          <a:stretch>
            <a:fillRect/>
          </a:stretch>
        </p:blipFill>
        <p:spPr>
          <a:xfrm>
            <a:off x="5363971" y="4583621"/>
            <a:ext cx="2091150" cy="2081919"/>
          </a:xfrm>
          <a:prstGeom prst="rect">
            <a:avLst/>
          </a:prstGeom>
        </p:spPr>
      </p:pic>
      <p:sp>
        <p:nvSpPr>
          <p:cNvPr id="2" name="Title 1">
            <a:extLst>
              <a:ext uri="{FF2B5EF4-FFF2-40B4-BE49-F238E27FC236}">
                <a16:creationId xmlns:a16="http://schemas.microsoft.com/office/drawing/2014/main" id="{281545E8-4AC4-049E-314A-A8027ED553D8}"/>
              </a:ext>
            </a:extLst>
          </p:cNvPr>
          <p:cNvSpPr>
            <a:spLocks noGrp="1"/>
          </p:cNvSpPr>
          <p:nvPr>
            <p:ph type="title"/>
          </p:nvPr>
        </p:nvSpPr>
        <p:spPr/>
        <p:txBody>
          <a:bodyPr/>
          <a:lstStyle/>
          <a:p>
            <a:r>
              <a:rPr lang="en-US" dirty="0"/>
              <a:t>Leading for Focus</a:t>
            </a:r>
          </a:p>
        </p:txBody>
      </p:sp>
      <p:sp>
        <p:nvSpPr>
          <p:cNvPr id="3" name="Content Placeholder 2">
            <a:extLst>
              <a:ext uri="{FF2B5EF4-FFF2-40B4-BE49-F238E27FC236}">
                <a16:creationId xmlns:a16="http://schemas.microsoft.com/office/drawing/2014/main" id="{3DE5D07F-387D-92F4-F0D0-4EF911DCFD42}"/>
              </a:ext>
            </a:extLst>
          </p:cNvPr>
          <p:cNvSpPr>
            <a:spLocks noGrp="1"/>
          </p:cNvSpPr>
          <p:nvPr>
            <p:ph idx="1"/>
          </p:nvPr>
        </p:nvSpPr>
        <p:spPr>
          <a:xfrm>
            <a:off x="629652" y="1294144"/>
            <a:ext cx="6942337" cy="5022132"/>
          </a:xfrm>
        </p:spPr>
        <p:txBody>
          <a:bodyPr>
            <a:noAutofit/>
          </a:bodyPr>
          <a:lstStyle/>
          <a:p>
            <a:pPr>
              <a:lnSpc>
                <a:spcPct val="100000"/>
              </a:lnSpc>
            </a:pPr>
            <a:r>
              <a:rPr lang="en-US" sz="2800" dirty="0"/>
              <a:t>Put on your own oxygen mask first, before helping others</a:t>
            </a:r>
          </a:p>
          <a:p>
            <a:pPr indent="0">
              <a:lnSpc>
                <a:spcPct val="100000"/>
              </a:lnSpc>
              <a:spcBef>
                <a:spcPts val="0"/>
              </a:spcBef>
              <a:buNone/>
            </a:pPr>
            <a:r>
              <a:rPr lang="en-US" sz="2000" dirty="0">
                <a:solidFill>
                  <a:schemeClr val="tx2"/>
                </a:solidFill>
              </a:rPr>
              <a:t>(unless you’re the one requiring special assistance)</a:t>
            </a:r>
          </a:p>
          <a:p>
            <a:pPr>
              <a:lnSpc>
                <a:spcPct val="100000"/>
              </a:lnSpc>
              <a:spcBef>
                <a:spcPts val="3600"/>
              </a:spcBef>
            </a:pPr>
            <a:r>
              <a:rPr lang="en-US" sz="2800" dirty="0"/>
              <a:t>Do Fulfil your Focalizing Function </a:t>
            </a:r>
          </a:p>
          <a:p>
            <a:pPr>
              <a:lnSpc>
                <a:spcPct val="100000"/>
              </a:lnSpc>
              <a:spcBef>
                <a:spcPts val="3600"/>
              </a:spcBef>
            </a:pPr>
            <a:r>
              <a:rPr lang="en-US" sz="2800" dirty="0"/>
              <a:t>Don’t be a Focus Problem Child</a:t>
            </a:r>
          </a:p>
          <a:p>
            <a:pPr>
              <a:lnSpc>
                <a:spcPct val="100000"/>
              </a:lnSpc>
              <a:spcBef>
                <a:spcPts val="3600"/>
              </a:spcBef>
            </a:pPr>
            <a:r>
              <a:rPr lang="en-US" sz="2800" dirty="0"/>
              <a:t>Consider focus impact of </a:t>
            </a:r>
            <a:br>
              <a:rPr lang="en-US" sz="2800" dirty="0"/>
            </a:br>
            <a:r>
              <a:rPr lang="en-US" sz="2800" dirty="0"/>
              <a:t>cultural artifacts using </a:t>
            </a:r>
            <a:br>
              <a:rPr lang="en-US" sz="2800" dirty="0"/>
            </a:br>
            <a:r>
              <a:rPr lang="en-US" sz="2800" dirty="0"/>
              <a:t>Rider </a:t>
            </a:r>
            <a:r>
              <a:rPr lang="en-US" sz="2800" dirty="0">
                <a:sym typeface="Wingdings" panose="05000000000000000000" pitchFamily="2" charset="2"/>
              </a:rPr>
              <a:t></a:t>
            </a:r>
            <a:r>
              <a:rPr lang="en-US" sz="2800" dirty="0"/>
              <a:t> Elephant </a:t>
            </a:r>
            <a:r>
              <a:rPr lang="en-US" sz="2800" dirty="0">
                <a:sym typeface="Wingdings" panose="05000000000000000000" pitchFamily="2" charset="2"/>
              </a:rPr>
              <a:t> </a:t>
            </a:r>
            <a:r>
              <a:rPr lang="en-US" sz="2800" dirty="0"/>
              <a:t>Path</a:t>
            </a:r>
          </a:p>
        </p:txBody>
      </p:sp>
      <p:sp>
        <p:nvSpPr>
          <p:cNvPr id="4" name="TextBox 3">
            <a:extLst>
              <a:ext uri="{FF2B5EF4-FFF2-40B4-BE49-F238E27FC236}">
                <a16:creationId xmlns:a16="http://schemas.microsoft.com/office/drawing/2014/main" id="{91CFF1F7-A96F-3EE3-DDB2-628A35124D5D}"/>
              </a:ext>
            </a:extLst>
          </p:cNvPr>
          <p:cNvSpPr txBox="1"/>
          <p:nvPr/>
        </p:nvSpPr>
        <p:spPr>
          <a:xfrm>
            <a:off x="7660983" y="1294145"/>
            <a:ext cx="3901366" cy="2677656"/>
          </a:xfrm>
          <a:prstGeom prst="rect">
            <a:avLst/>
          </a:prstGeom>
          <a:solidFill>
            <a:schemeClr val="bg2"/>
          </a:solidFill>
          <a:ln>
            <a:solidFill>
              <a:schemeClr val="tx2"/>
            </a:solidFill>
          </a:ln>
        </p:spPr>
        <p:txBody>
          <a:bodyPr wrap="square" rtlCol="0">
            <a:spAutoFit/>
          </a:bodyPr>
          <a:lstStyle/>
          <a:p>
            <a:pPr marL="65088" lvl="1">
              <a:lnSpc>
                <a:spcPct val="100000"/>
              </a:lnSpc>
            </a:pPr>
            <a:r>
              <a:rPr lang="en-US" sz="2800" dirty="0"/>
              <a:t>DOs</a:t>
            </a:r>
          </a:p>
          <a:p>
            <a:pPr marL="347663" lvl="1" indent="-282575">
              <a:lnSpc>
                <a:spcPct val="100000"/>
              </a:lnSpc>
              <a:buFont typeface="Arial" panose="020B0604020202020204" pitchFamily="34" charset="0"/>
              <a:buChar char="•"/>
            </a:pPr>
            <a:r>
              <a:rPr lang="en-US" sz="2800" dirty="0"/>
              <a:t>Provide clarity</a:t>
            </a:r>
          </a:p>
          <a:p>
            <a:pPr marL="347663" lvl="1" indent="-282575">
              <a:lnSpc>
                <a:spcPct val="100000"/>
              </a:lnSpc>
              <a:buFont typeface="Arial" panose="020B0604020202020204" pitchFamily="34" charset="0"/>
              <a:buChar char="•"/>
            </a:pPr>
            <a:r>
              <a:rPr lang="en-US" sz="2800" dirty="0"/>
              <a:t>Manage plate portions</a:t>
            </a:r>
          </a:p>
          <a:p>
            <a:pPr marL="347663" lvl="1" indent="-282575">
              <a:lnSpc>
                <a:spcPct val="100000"/>
              </a:lnSpc>
              <a:buFont typeface="Arial" panose="020B0604020202020204" pitchFamily="34" charset="0"/>
              <a:buChar char="•"/>
            </a:pPr>
            <a:r>
              <a:rPr lang="en-US" sz="2800" dirty="0"/>
              <a:t>Connect goals to purpose</a:t>
            </a:r>
          </a:p>
          <a:p>
            <a:pPr marL="347663" lvl="1" indent="-282575">
              <a:lnSpc>
                <a:spcPct val="100000"/>
              </a:lnSpc>
              <a:buFont typeface="Arial" panose="020B0604020202020204" pitchFamily="34" charset="0"/>
              <a:buChar char="•"/>
            </a:pPr>
            <a:r>
              <a:rPr lang="en-US" sz="2800" dirty="0"/>
              <a:t>Voice Appreciation</a:t>
            </a:r>
          </a:p>
        </p:txBody>
      </p:sp>
      <p:sp>
        <p:nvSpPr>
          <p:cNvPr id="5" name="TextBox 4">
            <a:extLst>
              <a:ext uri="{FF2B5EF4-FFF2-40B4-BE49-F238E27FC236}">
                <a16:creationId xmlns:a16="http://schemas.microsoft.com/office/drawing/2014/main" id="{56E59BB5-5850-B3A9-5F93-9D3178E0F50F}"/>
              </a:ext>
            </a:extLst>
          </p:cNvPr>
          <p:cNvSpPr txBox="1"/>
          <p:nvPr/>
        </p:nvSpPr>
        <p:spPr>
          <a:xfrm>
            <a:off x="7660982" y="4321066"/>
            <a:ext cx="3901366" cy="1384995"/>
          </a:xfrm>
          <a:prstGeom prst="rect">
            <a:avLst/>
          </a:prstGeom>
          <a:solidFill>
            <a:schemeClr val="bg2"/>
          </a:solidFill>
          <a:ln>
            <a:solidFill>
              <a:schemeClr val="tx2"/>
            </a:solidFill>
          </a:ln>
        </p:spPr>
        <p:txBody>
          <a:bodyPr wrap="square" rtlCol="0">
            <a:spAutoFit/>
          </a:bodyPr>
          <a:lstStyle>
            <a:defPPr>
              <a:defRPr lang="en-US"/>
            </a:defPPr>
            <a:lvl2pPr marL="65088" lvl="1">
              <a:lnSpc>
                <a:spcPct val="100000"/>
              </a:lnSpc>
              <a:defRPr sz="2800"/>
            </a:lvl2pPr>
          </a:lstStyle>
          <a:p>
            <a:pPr lvl="1"/>
            <a:r>
              <a:rPr lang="en-US" dirty="0"/>
              <a:t>DON’Ts</a:t>
            </a:r>
          </a:p>
          <a:p>
            <a:pPr marL="347663" lvl="1" indent="-282575">
              <a:buFont typeface="Arial" panose="020B0604020202020204" pitchFamily="34" charset="0"/>
              <a:buChar char="•"/>
            </a:pPr>
            <a:r>
              <a:rPr lang="en-US" cap="small" dirty="0"/>
              <a:t>Fix It Now </a:t>
            </a:r>
            <a:r>
              <a:rPr lang="en-US" dirty="0"/>
              <a:t>Train</a:t>
            </a:r>
          </a:p>
          <a:p>
            <a:pPr marL="347663" lvl="1" indent="-282575">
              <a:buFont typeface="Arial" panose="020B0604020202020204" pitchFamily="34" charset="0"/>
              <a:buChar char="•"/>
            </a:pPr>
            <a:r>
              <a:rPr lang="en-US" dirty="0"/>
              <a:t>Mood bombs</a:t>
            </a:r>
          </a:p>
        </p:txBody>
      </p:sp>
    </p:spTree>
    <p:extLst>
      <p:ext uri="{BB962C8B-B14F-4D97-AF65-F5344CB8AC3E}">
        <p14:creationId xmlns:p14="http://schemas.microsoft.com/office/powerpoint/2010/main" val="290439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653" y="0"/>
            <a:ext cx="10948736" cy="944880"/>
          </a:xfrm>
        </p:spPr>
        <p:txBody>
          <a:bodyPr>
            <a:normAutofit fontScale="90000"/>
          </a:bodyPr>
          <a:lstStyle/>
          <a:p>
            <a:r>
              <a:rPr lang="en-US" dirty="0"/>
              <a:t>What is most important, right now?</a:t>
            </a:r>
          </a:p>
        </p:txBody>
      </p:sp>
      <p:sp>
        <p:nvSpPr>
          <p:cNvPr id="7" name="Text Placeholder 6"/>
          <p:cNvSpPr>
            <a:spLocks noGrp="1"/>
          </p:cNvSpPr>
          <p:nvPr>
            <p:ph idx="1"/>
          </p:nvPr>
        </p:nvSpPr>
        <p:spPr>
          <a:xfrm>
            <a:off x="630238" y="1175657"/>
            <a:ext cx="10947400" cy="5163266"/>
          </a:xfrm>
        </p:spPr>
        <p:txBody>
          <a:bodyPr>
            <a:normAutofit fontScale="85000" lnSpcReduction="20000"/>
          </a:bodyPr>
          <a:lstStyle/>
          <a:p>
            <a:pPr marL="0" indent="0">
              <a:lnSpc>
                <a:spcPct val="120000"/>
              </a:lnSpc>
              <a:buNone/>
            </a:pPr>
            <a:r>
              <a:rPr lang="en-US" dirty="0"/>
              <a:t>If an organization wants to create clarity and alignment, it must have a single top priority within a given period of time.</a:t>
            </a:r>
          </a:p>
          <a:p>
            <a:pPr marL="0" indent="0" algn="ctr">
              <a:lnSpc>
                <a:spcPct val="120000"/>
              </a:lnSpc>
              <a:spcBef>
                <a:spcPts val="0"/>
              </a:spcBef>
              <a:spcAft>
                <a:spcPts val="1200"/>
              </a:spcAft>
              <a:buNone/>
            </a:pPr>
            <a:r>
              <a:rPr lang="en-US" dirty="0"/>
              <a:t>“If everything is important, nothing is.”</a:t>
            </a:r>
          </a:p>
          <a:p>
            <a:pPr marL="0" indent="0">
              <a:lnSpc>
                <a:spcPct val="120000"/>
              </a:lnSpc>
              <a:buNone/>
            </a:pPr>
            <a:r>
              <a:rPr lang="en-US" dirty="0"/>
              <a:t>Thematic Goal</a:t>
            </a:r>
          </a:p>
          <a:p>
            <a:pPr lvl="1">
              <a:lnSpc>
                <a:spcPct val="120000"/>
              </a:lnSpc>
            </a:pPr>
            <a:r>
              <a:rPr lang="en-US" dirty="0"/>
              <a:t>Singular (one thing!)</a:t>
            </a:r>
          </a:p>
          <a:p>
            <a:pPr lvl="1">
              <a:lnSpc>
                <a:spcPct val="120000"/>
              </a:lnSpc>
            </a:pPr>
            <a:r>
              <a:rPr lang="en-US" dirty="0"/>
              <a:t>Qualitative (NOT quantitative!)</a:t>
            </a:r>
          </a:p>
          <a:p>
            <a:pPr lvl="1">
              <a:lnSpc>
                <a:spcPct val="120000"/>
              </a:lnSpc>
            </a:pPr>
            <a:r>
              <a:rPr lang="en-US" dirty="0"/>
              <a:t>Temporary (clear time boundary, usually 3-12 months) </a:t>
            </a:r>
          </a:p>
          <a:p>
            <a:pPr lvl="1">
              <a:lnSpc>
                <a:spcPct val="120000"/>
              </a:lnSpc>
            </a:pPr>
            <a:r>
              <a:rPr lang="en-US" dirty="0"/>
              <a:t>Shared by all on Leadership Team (even if the goal is mostly within one or two Leadership Team members’ areas of responsibility)</a:t>
            </a:r>
            <a:endParaRPr lang="it-IT" dirty="0"/>
          </a:p>
        </p:txBody>
      </p:sp>
    </p:spTree>
    <p:extLst>
      <p:ext uri="{BB962C8B-B14F-4D97-AF65-F5344CB8AC3E}">
        <p14:creationId xmlns:p14="http://schemas.microsoft.com/office/powerpoint/2010/main" val="85954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317A8-D1EE-C5CF-387A-3B7A7E85C61C}"/>
              </a:ext>
            </a:extLst>
          </p:cNvPr>
          <p:cNvSpPr>
            <a:spLocks noGrp="1"/>
          </p:cNvSpPr>
          <p:nvPr>
            <p:ph type="title"/>
          </p:nvPr>
        </p:nvSpPr>
        <p:spPr/>
        <p:txBody>
          <a:bodyPr/>
          <a:lstStyle/>
          <a:p>
            <a:r>
              <a:rPr lang="en-US" dirty="0"/>
              <a:t>Team Daily Check-in</a:t>
            </a:r>
          </a:p>
        </p:txBody>
      </p:sp>
      <p:sp>
        <p:nvSpPr>
          <p:cNvPr id="3" name="Content Placeholder 2">
            <a:extLst>
              <a:ext uri="{FF2B5EF4-FFF2-40B4-BE49-F238E27FC236}">
                <a16:creationId xmlns:a16="http://schemas.microsoft.com/office/drawing/2014/main" id="{F2B8ABAA-8AAD-BFF6-B408-8F0251742D60}"/>
              </a:ext>
            </a:extLst>
          </p:cNvPr>
          <p:cNvSpPr>
            <a:spLocks noGrp="1"/>
          </p:cNvSpPr>
          <p:nvPr>
            <p:ph idx="1"/>
          </p:nvPr>
        </p:nvSpPr>
        <p:spPr>
          <a:xfrm>
            <a:off x="629653" y="1407697"/>
            <a:ext cx="10948736" cy="4685976"/>
          </a:xfrm>
        </p:spPr>
        <p:txBody>
          <a:bodyPr>
            <a:normAutofit/>
          </a:bodyPr>
          <a:lstStyle/>
          <a:p>
            <a:pPr>
              <a:lnSpc>
                <a:spcPct val="100000"/>
              </a:lnSpc>
            </a:pPr>
            <a:r>
              <a:rPr lang="en-US" sz="2800" dirty="0"/>
              <a:t>Every workday (</a:t>
            </a:r>
            <a:r>
              <a:rPr lang="en-US" sz="2800" u="sng" dirty="0"/>
              <a:t>never</a:t>
            </a:r>
            <a:r>
              <a:rPr lang="en-US" sz="2800" dirty="0"/>
              <a:t> cancel); same time (early-ish), set place</a:t>
            </a:r>
          </a:p>
          <a:p>
            <a:pPr>
              <a:lnSpc>
                <a:spcPct val="100000"/>
              </a:lnSpc>
            </a:pPr>
            <a:r>
              <a:rPr lang="en-US" sz="2800" dirty="0"/>
              <a:t>Standing</a:t>
            </a:r>
          </a:p>
          <a:p>
            <a:pPr>
              <a:lnSpc>
                <a:spcPct val="100000"/>
              </a:lnSpc>
            </a:pPr>
            <a:r>
              <a:rPr lang="en-US" sz="2800" dirty="0"/>
              <a:t>5 minutes in length – location suggestion: gemba</a:t>
            </a:r>
          </a:p>
          <a:p>
            <a:pPr>
              <a:lnSpc>
                <a:spcPct val="100000"/>
              </a:lnSpc>
            </a:pPr>
            <a:r>
              <a:rPr lang="en-US" sz="2800" dirty="0"/>
              <a:t>Can be an add-on to another meeting</a:t>
            </a:r>
          </a:p>
          <a:p>
            <a:pPr>
              <a:lnSpc>
                <a:spcPct val="100000"/>
              </a:lnSpc>
              <a:spcBef>
                <a:spcPts val="3600"/>
              </a:spcBef>
            </a:pPr>
            <a:r>
              <a:rPr lang="en-US" sz="2800" dirty="0"/>
              <a:t>Agenda</a:t>
            </a:r>
          </a:p>
          <a:p>
            <a:pPr lvl="1">
              <a:lnSpc>
                <a:spcPct val="100000"/>
              </a:lnSpc>
            </a:pPr>
            <a:r>
              <a:rPr lang="en-US" sz="2400" dirty="0"/>
              <a:t>Round-robin: top 3 (or fewer) individual priorities for the day</a:t>
            </a:r>
          </a:p>
          <a:p>
            <a:pPr lvl="1">
              <a:lnSpc>
                <a:spcPct val="100000"/>
              </a:lnSpc>
            </a:pPr>
            <a:r>
              <a:rPr lang="en-US" sz="2400" dirty="0"/>
              <a:t>Quick Questions &amp; Emergent Issues</a:t>
            </a:r>
          </a:p>
          <a:p>
            <a:pPr marL="0" indent="0" algn="ctr">
              <a:spcBef>
                <a:spcPts val="2400"/>
              </a:spcBef>
              <a:buNone/>
            </a:pPr>
            <a:r>
              <a:rPr lang="en-US" sz="2800" dirty="0"/>
              <a:t>No problem solving – take issues off-line as needed</a:t>
            </a:r>
          </a:p>
        </p:txBody>
      </p:sp>
    </p:spTree>
    <p:extLst>
      <p:ext uri="{BB962C8B-B14F-4D97-AF65-F5344CB8AC3E}">
        <p14:creationId xmlns:p14="http://schemas.microsoft.com/office/powerpoint/2010/main" val="351891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r>
              <a:rPr lang="en-US" dirty="0"/>
              <a:t>3 Project Rule</a:t>
            </a:r>
          </a:p>
        </p:txBody>
      </p:sp>
      <p:sp>
        <p:nvSpPr>
          <p:cNvPr id="2" name="Content Placeholder 1">
            <a:extLst>
              <a:ext uri="{FF2B5EF4-FFF2-40B4-BE49-F238E27FC236}">
                <a16:creationId xmlns:a16="http://schemas.microsoft.com/office/drawing/2014/main" id="{290F076E-CF7F-8893-D78B-C10E2C037F5C}"/>
              </a:ext>
            </a:extLst>
          </p:cNvPr>
          <p:cNvSpPr>
            <a:spLocks noGrp="1"/>
          </p:cNvSpPr>
          <p:nvPr>
            <p:ph idx="1"/>
          </p:nvPr>
        </p:nvSpPr>
        <p:spPr>
          <a:xfrm>
            <a:off x="629654" y="1268940"/>
            <a:ext cx="3529836" cy="3794877"/>
          </a:xfrm>
        </p:spPr>
        <p:txBody>
          <a:bodyPr>
            <a:normAutofit/>
          </a:bodyPr>
          <a:lstStyle/>
          <a:p>
            <a:pPr marL="0" indent="0">
              <a:lnSpc>
                <a:spcPct val="100000"/>
              </a:lnSpc>
              <a:buFontTx/>
              <a:buNone/>
            </a:pPr>
            <a:r>
              <a:rPr lang="en-US" sz="4000" dirty="0"/>
              <a:t>No one may be assigned to more than 3 active projects</a:t>
            </a:r>
          </a:p>
        </p:txBody>
      </p:sp>
      <p:pic>
        <p:nvPicPr>
          <p:cNvPr id="29700" name="Picture 2"/>
          <p:cNvPicPr>
            <a:picLocks noChangeAspect="1" noChangeArrowheads="1"/>
          </p:cNvPicPr>
          <p:nvPr/>
        </p:nvPicPr>
        <p:blipFill>
          <a:blip r:embed="rId3" cstate="print"/>
          <a:srcRect/>
          <a:stretch>
            <a:fillRect/>
          </a:stretch>
        </p:blipFill>
        <p:spPr bwMode="auto">
          <a:xfrm>
            <a:off x="4786517" y="1268940"/>
            <a:ext cx="6791872" cy="4596564"/>
          </a:xfrm>
          <a:prstGeom prst="rect">
            <a:avLst/>
          </a:prstGeom>
          <a:noFill/>
          <a:ln w="12700" cap="sq">
            <a:noFill/>
            <a:miter lim="800000"/>
            <a:headEnd type="none" w="sm" len="sm"/>
            <a:tailEnd type="none" w="sm" len="sm"/>
          </a:ln>
        </p:spPr>
      </p:pic>
      <p:pic>
        <p:nvPicPr>
          <p:cNvPr id="28677" name="Picture 6" descr="Goldratt-Critical-Chain.jpg"/>
          <p:cNvPicPr>
            <a:picLocks noChangeAspect="1"/>
          </p:cNvPicPr>
          <p:nvPr/>
        </p:nvPicPr>
        <p:blipFill>
          <a:blip r:embed="rId4" cstate="print"/>
          <a:srcRect/>
          <a:stretch>
            <a:fillRect/>
          </a:stretch>
        </p:blipFill>
        <p:spPr bwMode="auto">
          <a:xfrm>
            <a:off x="2846040" y="3429000"/>
            <a:ext cx="1626963" cy="24469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28677"/>
                                        </p:tgtEl>
                                      </p:cBhvr>
                                    </p:animEffect>
                                    <p:set>
                                      <p:cBhvr>
                                        <p:cTn id="11" dur="1" fill="hold">
                                          <p:stCondLst>
                                            <p:cond delay="499"/>
                                          </p:stCondLst>
                                        </p:cTn>
                                        <p:tgtEl>
                                          <p:spTgt spid="2867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29700"/>
                                        </p:tgtEl>
                                        <p:attrNameLst>
                                          <p:attrName>style.visibility</p:attrName>
                                        </p:attrNameLst>
                                      </p:cBhvr>
                                      <p:to>
                                        <p:strVal val="visible"/>
                                      </p:to>
                                    </p:set>
                                    <p:animEffect transition="in" filter="fade">
                                      <p:cBhvr>
                                        <p:cTn id="14"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919EB-4974-75B0-A50B-05C155188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5834E-E114-839C-8869-CB835B96C91E}"/>
              </a:ext>
            </a:extLst>
          </p:cNvPr>
          <p:cNvSpPr>
            <a:spLocks noGrp="1"/>
          </p:cNvSpPr>
          <p:nvPr>
            <p:ph type="title"/>
          </p:nvPr>
        </p:nvSpPr>
        <p:spPr/>
        <p:txBody>
          <a:bodyPr/>
          <a:lstStyle/>
          <a:p>
            <a:r>
              <a:rPr lang="en-US" dirty="0"/>
              <a:t>Journal</a:t>
            </a:r>
          </a:p>
        </p:txBody>
      </p:sp>
      <p:sp>
        <p:nvSpPr>
          <p:cNvPr id="3" name="Content Placeholder 2">
            <a:extLst>
              <a:ext uri="{FF2B5EF4-FFF2-40B4-BE49-F238E27FC236}">
                <a16:creationId xmlns:a16="http://schemas.microsoft.com/office/drawing/2014/main" id="{88507847-344A-0115-E228-BF70FA371887}"/>
              </a:ext>
            </a:extLst>
          </p:cNvPr>
          <p:cNvSpPr>
            <a:spLocks noGrp="1"/>
          </p:cNvSpPr>
          <p:nvPr>
            <p:ph idx="1"/>
          </p:nvPr>
        </p:nvSpPr>
        <p:spPr>
          <a:xfrm>
            <a:off x="658851" y="3334778"/>
            <a:ext cx="2286000" cy="1769328"/>
          </a:xfrm>
        </p:spPr>
        <p:txBody>
          <a:bodyPr>
            <a:noAutofit/>
          </a:bodyPr>
          <a:lstStyle/>
          <a:p>
            <a:pPr marL="0" indent="0" algn="ctr">
              <a:lnSpc>
                <a:spcPct val="100000"/>
              </a:lnSpc>
              <a:spcBef>
                <a:spcPts val="1800"/>
              </a:spcBef>
              <a:buNone/>
            </a:pPr>
            <a:r>
              <a:rPr lang="en-US" sz="2400" dirty="0"/>
              <a:t>What insights have you had about focus?</a:t>
            </a:r>
          </a:p>
        </p:txBody>
      </p:sp>
      <p:sp>
        <p:nvSpPr>
          <p:cNvPr id="4" name="Content Placeholder 2">
            <a:extLst>
              <a:ext uri="{FF2B5EF4-FFF2-40B4-BE49-F238E27FC236}">
                <a16:creationId xmlns:a16="http://schemas.microsoft.com/office/drawing/2014/main" id="{C153A611-9AF4-AEB3-2080-6C52D5168BCE}"/>
              </a:ext>
            </a:extLst>
          </p:cNvPr>
          <p:cNvSpPr txBox="1">
            <a:spLocks/>
          </p:cNvSpPr>
          <p:nvPr/>
        </p:nvSpPr>
        <p:spPr>
          <a:xfrm>
            <a:off x="3572498" y="3334778"/>
            <a:ext cx="2286000" cy="31490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Lucida Sans" panose="020B0602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ucida Sans" panose="020B0602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ucida Sans" panose="020B0602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ucida Sans" panose="020B0602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ucida Sans" panose="020B0602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1800"/>
              </a:spcBef>
              <a:buNone/>
              <a:defRPr/>
            </a:pPr>
            <a:r>
              <a:rPr lang="en-US" sz="2400" dirty="0">
                <a:solidFill>
                  <a:srgbClr val="0C2340"/>
                </a:solidFill>
              </a:rPr>
              <a:t>What actions could you take to give the rider more energy for increased focus?</a:t>
            </a:r>
          </a:p>
        </p:txBody>
      </p:sp>
      <p:sp>
        <p:nvSpPr>
          <p:cNvPr id="5" name="Content Placeholder 2">
            <a:extLst>
              <a:ext uri="{FF2B5EF4-FFF2-40B4-BE49-F238E27FC236}">
                <a16:creationId xmlns:a16="http://schemas.microsoft.com/office/drawing/2014/main" id="{6CC1AA78-4E5A-6949-B8B0-C2B2D38379E6}"/>
              </a:ext>
            </a:extLst>
          </p:cNvPr>
          <p:cNvSpPr txBox="1">
            <a:spLocks/>
          </p:cNvSpPr>
          <p:nvPr/>
        </p:nvSpPr>
        <p:spPr>
          <a:xfrm>
            <a:off x="9399793" y="3334778"/>
            <a:ext cx="2286000" cy="17693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Lucida Sans" panose="020B0602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ucida Sans" panose="020B0602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ucida Sans" panose="020B0602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ucida Sans" panose="020B0602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ucida Sans" panose="020B0602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800"/>
              </a:spcBef>
              <a:buFont typeface="Arial" panose="020B0604020202020204" pitchFamily="34" charset="0"/>
              <a:buNone/>
            </a:pPr>
            <a:r>
              <a:rPr lang="en-US" sz="2400" dirty="0"/>
              <a:t>Create 1 to 3 WHEN/WILL commitments</a:t>
            </a:r>
          </a:p>
        </p:txBody>
      </p:sp>
      <p:sp>
        <p:nvSpPr>
          <p:cNvPr id="6" name="Oval 5">
            <a:extLst>
              <a:ext uri="{FF2B5EF4-FFF2-40B4-BE49-F238E27FC236}">
                <a16:creationId xmlns:a16="http://schemas.microsoft.com/office/drawing/2014/main" id="{E1BB06AB-70BA-699F-C260-89D40D104282}"/>
              </a:ext>
            </a:extLst>
          </p:cNvPr>
          <p:cNvSpPr/>
          <p:nvPr/>
        </p:nvSpPr>
        <p:spPr>
          <a:xfrm>
            <a:off x="6738457" y="1279726"/>
            <a:ext cx="1828800" cy="1828800"/>
          </a:xfrm>
          <a:prstGeom prst="ellipse">
            <a:avLst/>
          </a:prstGeom>
          <a:solidFill>
            <a:srgbClr val="DFC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58B1686F-3C72-D4C9-DEC6-8CA38DADC8DD}"/>
              </a:ext>
            </a:extLst>
          </p:cNvPr>
          <p:cNvSpPr/>
          <p:nvPr/>
        </p:nvSpPr>
        <p:spPr>
          <a:xfrm>
            <a:off x="9633805" y="1279726"/>
            <a:ext cx="1828800" cy="1828800"/>
          </a:xfrm>
          <a:prstGeom prst="ellipse">
            <a:avLst/>
          </a:prstGeom>
          <a:solidFill>
            <a:srgbClr val="DFC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9B971A2-4584-4446-793E-CC6FD82DDB99}"/>
              </a:ext>
            </a:extLst>
          </p:cNvPr>
          <p:cNvGrpSpPr/>
          <p:nvPr/>
        </p:nvGrpSpPr>
        <p:grpSpPr>
          <a:xfrm>
            <a:off x="858253" y="1279726"/>
            <a:ext cx="1828800" cy="1828800"/>
            <a:chOff x="1170478" y="-2199764"/>
            <a:chExt cx="1828800" cy="1828800"/>
          </a:xfrm>
        </p:grpSpPr>
        <p:sp>
          <p:nvSpPr>
            <p:cNvPr id="15" name="Oval 14">
              <a:extLst>
                <a:ext uri="{FF2B5EF4-FFF2-40B4-BE49-F238E27FC236}">
                  <a16:creationId xmlns:a16="http://schemas.microsoft.com/office/drawing/2014/main" id="{83B251BD-E1FB-3F39-3919-D8765A8045D3}"/>
                </a:ext>
              </a:extLst>
            </p:cNvPr>
            <p:cNvSpPr/>
            <p:nvPr/>
          </p:nvSpPr>
          <p:spPr>
            <a:xfrm>
              <a:off x="1170478" y="-2199764"/>
              <a:ext cx="1828800" cy="1828800"/>
            </a:xfrm>
            <a:prstGeom prst="ellipse">
              <a:avLst/>
            </a:prstGeom>
            <a:solidFill>
              <a:srgbClr val="DFC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Magnifying glass with solid fill">
              <a:extLst>
                <a:ext uri="{FF2B5EF4-FFF2-40B4-BE49-F238E27FC236}">
                  <a16:creationId xmlns:a16="http://schemas.microsoft.com/office/drawing/2014/main" id="{8DDFDFA1-0CD6-B31A-B8D2-FDCED018DF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6238" y="-1831402"/>
              <a:ext cx="1097280" cy="1097280"/>
            </a:xfrm>
            <a:prstGeom prst="rect">
              <a:avLst/>
            </a:prstGeom>
          </p:spPr>
        </p:pic>
      </p:grpSp>
      <p:grpSp>
        <p:nvGrpSpPr>
          <p:cNvPr id="17" name="Group 16">
            <a:extLst>
              <a:ext uri="{FF2B5EF4-FFF2-40B4-BE49-F238E27FC236}">
                <a16:creationId xmlns:a16="http://schemas.microsoft.com/office/drawing/2014/main" id="{223F3E66-4011-862C-62F5-6C4B791095E6}"/>
              </a:ext>
            </a:extLst>
          </p:cNvPr>
          <p:cNvGrpSpPr/>
          <p:nvPr/>
        </p:nvGrpSpPr>
        <p:grpSpPr>
          <a:xfrm>
            <a:off x="9999565" y="1645486"/>
            <a:ext cx="1280160" cy="1097280"/>
            <a:chOff x="9363542" y="6143665"/>
            <a:chExt cx="1489985" cy="1097280"/>
          </a:xfrm>
        </p:grpSpPr>
        <p:pic>
          <p:nvPicPr>
            <p:cNvPr id="8" name="Graphic 7" descr="Pencil with solid fill">
              <a:extLst>
                <a:ext uri="{FF2B5EF4-FFF2-40B4-BE49-F238E27FC236}">
                  <a16:creationId xmlns:a16="http://schemas.microsoft.com/office/drawing/2014/main" id="{9B6347C2-CBA6-BA4A-7445-D88C774B12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56247" y="6143665"/>
              <a:ext cx="1097280" cy="1097280"/>
            </a:xfrm>
            <a:prstGeom prst="rect">
              <a:avLst/>
            </a:prstGeom>
          </p:spPr>
        </p:pic>
        <p:pic>
          <p:nvPicPr>
            <p:cNvPr id="12" name="Graphic 11" descr="Checkbox Checked with solid fill">
              <a:extLst>
                <a:ext uri="{FF2B5EF4-FFF2-40B4-BE49-F238E27FC236}">
                  <a16:creationId xmlns:a16="http://schemas.microsoft.com/office/drawing/2014/main" id="{408DDA8B-6296-5BC8-FADE-ECEF5CF687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63542" y="6235105"/>
              <a:ext cx="914400" cy="914400"/>
            </a:xfrm>
            <a:prstGeom prst="rect">
              <a:avLst/>
            </a:prstGeom>
          </p:spPr>
        </p:pic>
      </p:grpSp>
      <p:sp>
        <p:nvSpPr>
          <p:cNvPr id="7" name="Content Placeholder 2">
            <a:extLst>
              <a:ext uri="{FF2B5EF4-FFF2-40B4-BE49-F238E27FC236}">
                <a16:creationId xmlns:a16="http://schemas.microsoft.com/office/drawing/2014/main" id="{FAEF7655-B161-57A9-CA06-6585B49EAC06}"/>
              </a:ext>
            </a:extLst>
          </p:cNvPr>
          <p:cNvSpPr txBox="1">
            <a:spLocks/>
          </p:cNvSpPr>
          <p:nvPr/>
        </p:nvSpPr>
        <p:spPr>
          <a:xfrm>
            <a:off x="6486145" y="3325872"/>
            <a:ext cx="2286000" cy="31490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Lucida Sans" panose="020B0602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ucida Sans" panose="020B0602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ucida Sans" panose="020B0602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ucida Sans" panose="020B0602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ucida Sans" panose="020B0602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1800"/>
              </a:spcBef>
              <a:buNone/>
              <a:defRPr/>
            </a:pPr>
            <a:r>
              <a:rPr lang="en-US" sz="2400" dirty="0">
                <a:solidFill>
                  <a:srgbClr val="0C2340"/>
                </a:solidFill>
              </a:rPr>
              <a:t>What actions could you take to remove distractions from the elephant’s path?</a:t>
            </a:r>
          </a:p>
        </p:txBody>
      </p:sp>
      <p:pic>
        <p:nvPicPr>
          <p:cNvPr id="9" name="Graphic 8" descr="Fence outline">
            <a:extLst>
              <a:ext uri="{FF2B5EF4-FFF2-40B4-BE49-F238E27FC236}">
                <a16:creationId xmlns:a16="http://schemas.microsoft.com/office/drawing/2014/main" id="{ED867275-4300-7C5E-FF4A-278F704C41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04217" y="1607980"/>
            <a:ext cx="1097280" cy="1097280"/>
          </a:xfrm>
          <a:prstGeom prst="rect">
            <a:avLst/>
          </a:prstGeom>
        </p:spPr>
      </p:pic>
      <p:sp>
        <p:nvSpPr>
          <p:cNvPr id="11" name="Oval 10">
            <a:extLst>
              <a:ext uri="{FF2B5EF4-FFF2-40B4-BE49-F238E27FC236}">
                <a16:creationId xmlns:a16="http://schemas.microsoft.com/office/drawing/2014/main" id="{4DB22E56-66BC-D008-4CDD-77210B00A2B2}"/>
              </a:ext>
            </a:extLst>
          </p:cNvPr>
          <p:cNvSpPr/>
          <p:nvPr/>
        </p:nvSpPr>
        <p:spPr>
          <a:xfrm>
            <a:off x="3826556" y="1279726"/>
            <a:ext cx="1828800" cy="1828800"/>
          </a:xfrm>
          <a:prstGeom prst="ellipse">
            <a:avLst/>
          </a:prstGeom>
          <a:solidFill>
            <a:srgbClr val="DFC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Battery charging with solid fill">
            <a:extLst>
              <a:ext uri="{FF2B5EF4-FFF2-40B4-BE49-F238E27FC236}">
                <a16:creationId xmlns:a16="http://schemas.microsoft.com/office/drawing/2014/main" id="{2CBD7E20-2B05-5315-0C94-51E387CC671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92830" y="1672517"/>
            <a:ext cx="1097280" cy="1097280"/>
          </a:xfrm>
          <a:prstGeom prst="rect">
            <a:avLst/>
          </a:prstGeom>
        </p:spPr>
      </p:pic>
    </p:spTree>
    <p:extLst>
      <p:ext uri="{BB962C8B-B14F-4D97-AF65-F5344CB8AC3E}">
        <p14:creationId xmlns:p14="http://schemas.microsoft.com/office/powerpoint/2010/main" val="4028666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6E31BBA-D0B9-22D7-919E-3E021D3DB629}"/>
              </a:ext>
            </a:extLst>
          </p:cNvPr>
          <p:cNvPicPr>
            <a:picLocks noChangeAspect="1"/>
          </p:cNvPicPr>
          <p:nvPr/>
        </p:nvPicPr>
        <p:blipFill>
          <a:blip r:embed="rId3"/>
          <a:stretch>
            <a:fillRect/>
          </a:stretch>
        </p:blipFill>
        <p:spPr>
          <a:xfrm>
            <a:off x="3555335" y="2687080"/>
            <a:ext cx="5762140" cy="1617443"/>
          </a:xfrm>
          <a:prstGeom prst="rect">
            <a:avLst/>
          </a:prstGeom>
        </p:spPr>
      </p:pic>
      <p:pic>
        <p:nvPicPr>
          <p:cNvPr id="22" name="Picture 21">
            <a:extLst>
              <a:ext uri="{FF2B5EF4-FFF2-40B4-BE49-F238E27FC236}">
                <a16:creationId xmlns:a16="http://schemas.microsoft.com/office/drawing/2014/main" id="{56EBB524-7788-2BB8-2441-C551176EED6F}"/>
              </a:ext>
            </a:extLst>
          </p:cNvPr>
          <p:cNvPicPr>
            <a:picLocks noChangeAspect="1"/>
          </p:cNvPicPr>
          <p:nvPr/>
        </p:nvPicPr>
        <p:blipFill>
          <a:blip r:embed="rId4"/>
          <a:srcRect l="10117" t="2199" r="9549" b="11833"/>
          <a:stretch>
            <a:fillRect/>
          </a:stretch>
        </p:blipFill>
        <p:spPr>
          <a:xfrm>
            <a:off x="7867232" y="1449416"/>
            <a:ext cx="1499098" cy="1430706"/>
          </a:xfrm>
          <a:prstGeom prst="rect">
            <a:avLst/>
          </a:prstGeom>
        </p:spPr>
      </p:pic>
      <p:pic>
        <p:nvPicPr>
          <p:cNvPr id="4" name="Graphic 3">
            <a:extLst>
              <a:ext uri="{FF2B5EF4-FFF2-40B4-BE49-F238E27FC236}">
                <a16:creationId xmlns:a16="http://schemas.microsoft.com/office/drawing/2014/main" id="{C27C49D8-7E6A-0432-B5A3-CD38A25CF1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33919" y="183460"/>
            <a:ext cx="1811548" cy="2979233"/>
          </a:xfrm>
          <a:prstGeom prst="rect">
            <a:avLst/>
          </a:prstGeom>
        </p:spPr>
      </p:pic>
      <p:pic>
        <p:nvPicPr>
          <p:cNvPr id="2" name="Picture 1" descr="A person riding an elephant&#10;&#10;AI-generated content may be incorrect.">
            <a:extLst>
              <a:ext uri="{FF2B5EF4-FFF2-40B4-BE49-F238E27FC236}">
                <a16:creationId xmlns:a16="http://schemas.microsoft.com/office/drawing/2014/main" id="{313EF348-CD70-02D3-B2BB-18CDEA33B3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4223" y="747552"/>
            <a:ext cx="1811548" cy="1851047"/>
          </a:xfrm>
          <a:prstGeom prst="rect">
            <a:avLst/>
          </a:prstGeom>
        </p:spPr>
      </p:pic>
      <p:pic>
        <p:nvPicPr>
          <p:cNvPr id="3" name="Picture 2">
            <a:extLst>
              <a:ext uri="{FF2B5EF4-FFF2-40B4-BE49-F238E27FC236}">
                <a16:creationId xmlns:a16="http://schemas.microsoft.com/office/drawing/2014/main" id="{8E11F217-1717-E0EF-2D67-A6F137F7CC85}"/>
              </a:ext>
            </a:extLst>
          </p:cNvPr>
          <p:cNvPicPr>
            <a:picLocks noChangeAspect="1"/>
          </p:cNvPicPr>
          <p:nvPr/>
        </p:nvPicPr>
        <p:blipFill>
          <a:blip r:embed="rId8"/>
          <a:stretch>
            <a:fillRect/>
          </a:stretch>
        </p:blipFill>
        <p:spPr>
          <a:xfrm>
            <a:off x="0" y="5442769"/>
            <a:ext cx="2183999" cy="1415231"/>
          </a:xfrm>
          <a:prstGeom prst="rect">
            <a:avLst/>
          </a:prstGeom>
        </p:spPr>
      </p:pic>
      <p:pic>
        <p:nvPicPr>
          <p:cNvPr id="5" name="Content Placeholder 5">
            <a:extLst>
              <a:ext uri="{FF2B5EF4-FFF2-40B4-BE49-F238E27FC236}">
                <a16:creationId xmlns:a16="http://schemas.microsoft.com/office/drawing/2014/main" id="{5F885A5A-6F0D-7999-55FA-6035534AC921}"/>
              </a:ext>
            </a:extLst>
          </p:cNvPr>
          <p:cNvPicPr>
            <a:picLocks noChangeAspect="1"/>
          </p:cNvPicPr>
          <p:nvPr/>
        </p:nvPicPr>
        <p:blipFill>
          <a:blip r:embed="rId9"/>
          <a:stretch>
            <a:fillRect/>
          </a:stretch>
        </p:blipFill>
        <p:spPr>
          <a:xfrm>
            <a:off x="3859920" y="4568163"/>
            <a:ext cx="1778142" cy="1778142"/>
          </a:xfrm>
          <a:prstGeom prst="rect">
            <a:avLst/>
          </a:prstGeom>
          <a:noFill/>
        </p:spPr>
      </p:pic>
      <p:grpSp>
        <p:nvGrpSpPr>
          <p:cNvPr id="7" name="Group 6">
            <a:extLst>
              <a:ext uri="{FF2B5EF4-FFF2-40B4-BE49-F238E27FC236}">
                <a16:creationId xmlns:a16="http://schemas.microsoft.com/office/drawing/2014/main" id="{84B426A7-DD8F-A250-F7E8-061AB9662C4F}"/>
              </a:ext>
            </a:extLst>
          </p:cNvPr>
          <p:cNvGrpSpPr/>
          <p:nvPr/>
        </p:nvGrpSpPr>
        <p:grpSpPr>
          <a:xfrm>
            <a:off x="5806043" y="4700928"/>
            <a:ext cx="2527647" cy="1677809"/>
            <a:chOff x="813989" y="4754330"/>
            <a:chExt cx="3668364" cy="2028879"/>
          </a:xfrm>
        </p:grpSpPr>
        <p:sp>
          <p:nvSpPr>
            <p:cNvPr id="8" name="Title 1">
              <a:extLst>
                <a:ext uri="{FF2B5EF4-FFF2-40B4-BE49-F238E27FC236}">
                  <a16:creationId xmlns:a16="http://schemas.microsoft.com/office/drawing/2014/main" id="{2785FBF4-ED65-2AD5-FF48-DE5317A35D87}"/>
                </a:ext>
              </a:extLst>
            </p:cNvPr>
            <p:cNvSpPr txBox="1">
              <a:spLocks/>
            </p:cNvSpPr>
            <p:nvPr/>
          </p:nvSpPr>
          <p:spPr>
            <a:xfrm>
              <a:off x="1149606" y="4754330"/>
              <a:ext cx="3332747" cy="609600"/>
            </a:xfrm>
            <a:prstGeom prst="rect">
              <a:avLst/>
            </a:prstGeom>
          </p:spPr>
          <p:txBody>
            <a:bodyPr>
              <a:noAutofit/>
            </a:bodyPr>
            <a:lstStyle>
              <a:lvl1pPr algn="l" defTabSz="737013" rtl="0" eaLnBrk="1" latinLnBrk="0" hangingPunct="1">
                <a:lnSpc>
                  <a:spcPct val="100000"/>
                </a:lnSpc>
                <a:spcBef>
                  <a:spcPct val="0"/>
                </a:spcBef>
                <a:buNone/>
                <a:defRPr sz="3547" b="1" kern="1200">
                  <a:solidFill>
                    <a:schemeClr val="tx1"/>
                  </a:solidFill>
                  <a:latin typeface="Atkinson Hyperlegible" pitchFamily="50" charset="0"/>
                  <a:ea typeface="+mj-ea"/>
                  <a:cs typeface="+mj-cs"/>
                </a:defRPr>
              </a:lvl1pPr>
            </a:lstStyle>
            <a:p>
              <a:r>
                <a:rPr lang="en-US" sz="2400" dirty="0"/>
                <a:t>3 Project Rule</a:t>
              </a:r>
            </a:p>
          </p:txBody>
        </p:sp>
        <p:sp>
          <p:nvSpPr>
            <p:cNvPr id="9" name="Freeform: Shape 8">
              <a:extLst>
                <a:ext uri="{FF2B5EF4-FFF2-40B4-BE49-F238E27FC236}">
                  <a16:creationId xmlns:a16="http://schemas.microsoft.com/office/drawing/2014/main" id="{B44CE8CF-6EC9-6901-BA8A-28ED21D61659}"/>
                </a:ext>
              </a:extLst>
            </p:cNvPr>
            <p:cNvSpPr/>
            <p:nvPr/>
          </p:nvSpPr>
          <p:spPr>
            <a:xfrm>
              <a:off x="813989" y="5309649"/>
              <a:ext cx="3668364" cy="1473560"/>
            </a:xfrm>
            <a:custGeom>
              <a:avLst/>
              <a:gdLst>
                <a:gd name="csX0" fmla="*/ 52108 w 5530834"/>
                <a:gd name="csY0" fmla="*/ 2870021 h 3565669"/>
                <a:gd name="csX1" fmla="*/ 105897 w 5530834"/>
                <a:gd name="csY1" fmla="*/ 2870021 h 3565669"/>
                <a:gd name="csX2" fmla="*/ 1002367 w 5530834"/>
                <a:gd name="csY2" fmla="*/ 1315 h 3565669"/>
                <a:gd name="csX3" fmla="*/ 2902885 w 5530834"/>
                <a:gd name="csY3" fmla="*/ 2511432 h 3565669"/>
                <a:gd name="csX4" fmla="*/ 5305426 w 5530834"/>
                <a:gd name="csY4" fmla="*/ 3461691 h 3565669"/>
                <a:gd name="csX5" fmla="*/ 5287497 w 5530834"/>
                <a:gd name="csY5" fmla="*/ 3497550 h 3565669"/>
              </a:gdLst>
              <a:ahLst/>
              <a:cxnLst>
                <a:cxn ang="0">
                  <a:pos x="csX0" y="csY0"/>
                </a:cxn>
                <a:cxn ang="0">
                  <a:pos x="csX1" y="csY1"/>
                </a:cxn>
                <a:cxn ang="0">
                  <a:pos x="csX2" y="csY2"/>
                </a:cxn>
                <a:cxn ang="0">
                  <a:pos x="csX3" y="csY3"/>
                </a:cxn>
                <a:cxn ang="0">
                  <a:pos x="csX4" y="csY4"/>
                </a:cxn>
                <a:cxn ang="0">
                  <a:pos x="csX5" y="csY5"/>
                </a:cxn>
              </a:cxnLst>
              <a:rect l="l" t="t" r="r" b="b"/>
              <a:pathLst>
                <a:path w="5530834" h="3565669">
                  <a:moveTo>
                    <a:pt x="52108" y="2870021"/>
                  </a:moveTo>
                  <a:cubicBezTo>
                    <a:pt x="-186" y="3109080"/>
                    <a:pt x="-52480" y="3348139"/>
                    <a:pt x="105897" y="2870021"/>
                  </a:cubicBezTo>
                  <a:cubicBezTo>
                    <a:pt x="264274" y="2391903"/>
                    <a:pt x="536202" y="61080"/>
                    <a:pt x="1002367" y="1315"/>
                  </a:cubicBezTo>
                  <a:cubicBezTo>
                    <a:pt x="1468532" y="-58450"/>
                    <a:pt x="2185709" y="1934703"/>
                    <a:pt x="2902885" y="2511432"/>
                  </a:cubicBezTo>
                  <a:cubicBezTo>
                    <a:pt x="3620061" y="3088161"/>
                    <a:pt x="5305426" y="3461691"/>
                    <a:pt x="5305426" y="3461691"/>
                  </a:cubicBezTo>
                  <a:cubicBezTo>
                    <a:pt x="5702861" y="3626044"/>
                    <a:pt x="5495179" y="3561797"/>
                    <a:pt x="5287497" y="3497550"/>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C2C13B59-1A12-0EE5-DE49-15B72B100F5C}"/>
              </a:ext>
            </a:extLst>
          </p:cNvPr>
          <p:cNvPicPr>
            <a:picLocks noChangeAspect="1"/>
          </p:cNvPicPr>
          <p:nvPr/>
        </p:nvPicPr>
        <p:blipFill>
          <a:blip r:embed="rId10"/>
          <a:stretch>
            <a:fillRect/>
          </a:stretch>
        </p:blipFill>
        <p:spPr>
          <a:xfrm rot="478567">
            <a:off x="10031343" y="3687424"/>
            <a:ext cx="1777158" cy="2351033"/>
          </a:xfrm>
          <a:prstGeom prst="rect">
            <a:avLst/>
          </a:prstGeom>
          <a:ln>
            <a:solidFill>
              <a:schemeClr val="bg1">
                <a:lumMod val="65000"/>
              </a:schemeClr>
            </a:solidFill>
          </a:ln>
        </p:spPr>
      </p:pic>
      <p:sp>
        <p:nvSpPr>
          <p:cNvPr id="12" name="TextBox 11">
            <a:extLst>
              <a:ext uri="{FF2B5EF4-FFF2-40B4-BE49-F238E27FC236}">
                <a16:creationId xmlns:a16="http://schemas.microsoft.com/office/drawing/2014/main" id="{F6712308-6CD4-9722-DD78-E50CD1CDACF3}"/>
              </a:ext>
            </a:extLst>
          </p:cNvPr>
          <p:cNvSpPr txBox="1"/>
          <p:nvPr/>
        </p:nvSpPr>
        <p:spPr>
          <a:xfrm>
            <a:off x="7400532" y="249087"/>
            <a:ext cx="2351926" cy="1200329"/>
          </a:xfrm>
          <a:prstGeom prst="rect">
            <a:avLst/>
          </a:prstGeom>
          <a:noFill/>
        </p:spPr>
        <p:txBody>
          <a:bodyPr wrap="none" rtlCol="0">
            <a:spAutoFit/>
          </a:bodyPr>
          <a:lstStyle/>
          <a:p>
            <a:r>
              <a:rPr lang="en-US" sz="3600" b="1" dirty="0">
                <a:latin typeface="Cascadia Code SemiBold" panose="020B0609020000020004" pitchFamily="49" charset="0"/>
                <a:ea typeface="Cascadia Code SemiBold" panose="020B0609020000020004" pitchFamily="49" charset="0"/>
                <a:cs typeface="Cascadia Code SemiBold" panose="020B0609020000020004" pitchFamily="49" charset="0"/>
              </a:rPr>
              <a:t>Daily </a:t>
            </a:r>
            <a:r>
              <a:rPr lang="en-US" sz="3600" b="1" dirty="0">
                <a:latin typeface="Cascadia Code SemiBold" panose="020B0609020000020004" pitchFamily="49" charset="0"/>
                <a:ea typeface="Cascadia Code SemiBold" panose="020B0609020000020004" pitchFamily="49" charset="0"/>
                <a:cs typeface="Cascadia Code SemiBold" panose="020B0609020000020004" pitchFamily="49" charset="0"/>
                <a:sym typeface="Wingdings" panose="05000000000000000000" pitchFamily="2" charset="2"/>
              </a:rPr>
              <a:t></a:t>
            </a:r>
            <a:br>
              <a:rPr lang="en-US" sz="3600" b="1" dirty="0">
                <a:latin typeface="Cascadia Code SemiBold" panose="020B0609020000020004" pitchFamily="49" charset="0"/>
                <a:ea typeface="Cascadia Code SemiBold" panose="020B0609020000020004" pitchFamily="49" charset="0"/>
                <a:cs typeface="Cascadia Code SemiBold" panose="020B0609020000020004" pitchFamily="49" charset="0"/>
              </a:rPr>
            </a:br>
            <a:r>
              <a:rPr lang="en-US" sz="3600" b="1" dirty="0">
                <a:latin typeface="Cascadia Code SemiBold" panose="020B0609020000020004" pitchFamily="49" charset="0"/>
                <a:ea typeface="Cascadia Code SemiBold" panose="020B0609020000020004" pitchFamily="49" charset="0"/>
                <a:cs typeface="Cascadia Code SemiBold" panose="020B0609020000020004" pitchFamily="49" charset="0"/>
              </a:rPr>
              <a:t>Check-in</a:t>
            </a:r>
          </a:p>
        </p:txBody>
      </p:sp>
      <p:pic>
        <p:nvPicPr>
          <p:cNvPr id="13" name="Picture 12">
            <a:extLst>
              <a:ext uri="{FF2B5EF4-FFF2-40B4-BE49-F238E27FC236}">
                <a16:creationId xmlns:a16="http://schemas.microsoft.com/office/drawing/2014/main" id="{B9B4F84E-5137-C8D3-B451-9193715C9E36}"/>
              </a:ext>
            </a:extLst>
          </p:cNvPr>
          <p:cNvPicPr>
            <a:picLocks noChangeAspect="1"/>
          </p:cNvPicPr>
          <p:nvPr/>
        </p:nvPicPr>
        <p:blipFill>
          <a:blip r:embed="rId11"/>
          <a:stretch>
            <a:fillRect/>
          </a:stretch>
        </p:blipFill>
        <p:spPr>
          <a:xfrm rot="21137612">
            <a:off x="8516649" y="3992483"/>
            <a:ext cx="1177216" cy="1416889"/>
          </a:xfrm>
          <a:prstGeom prst="rect">
            <a:avLst/>
          </a:prstGeom>
        </p:spPr>
      </p:pic>
      <p:pic>
        <p:nvPicPr>
          <p:cNvPr id="14" name="Picture 13">
            <a:extLst>
              <a:ext uri="{FF2B5EF4-FFF2-40B4-BE49-F238E27FC236}">
                <a16:creationId xmlns:a16="http://schemas.microsoft.com/office/drawing/2014/main" id="{F5BB7416-6279-2A01-57BC-8A96DD818D73}"/>
              </a:ext>
            </a:extLst>
          </p:cNvPr>
          <p:cNvPicPr>
            <a:picLocks noChangeAspect="1"/>
          </p:cNvPicPr>
          <p:nvPr/>
        </p:nvPicPr>
        <p:blipFill>
          <a:blip r:embed="rId12"/>
          <a:stretch>
            <a:fillRect/>
          </a:stretch>
        </p:blipFill>
        <p:spPr>
          <a:xfrm>
            <a:off x="362140" y="2251964"/>
            <a:ext cx="2574780" cy="1243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5" name="Group 14">
            <a:extLst>
              <a:ext uri="{FF2B5EF4-FFF2-40B4-BE49-F238E27FC236}">
                <a16:creationId xmlns:a16="http://schemas.microsoft.com/office/drawing/2014/main" id="{083F642E-173D-AB5F-3DBE-09696C15F0B4}"/>
              </a:ext>
            </a:extLst>
          </p:cNvPr>
          <p:cNvGrpSpPr/>
          <p:nvPr/>
        </p:nvGrpSpPr>
        <p:grpSpPr>
          <a:xfrm>
            <a:off x="2220642" y="455479"/>
            <a:ext cx="3650120" cy="1390655"/>
            <a:chOff x="1065175" y="355933"/>
            <a:chExt cx="3650120" cy="1390655"/>
          </a:xfrm>
        </p:grpSpPr>
        <p:pic>
          <p:nvPicPr>
            <p:cNvPr id="16" name="Picture 15" descr="A cell phone with a black and white image&#10;&#10;AI-generated content may be incorrect.">
              <a:extLst>
                <a:ext uri="{FF2B5EF4-FFF2-40B4-BE49-F238E27FC236}">
                  <a16:creationId xmlns:a16="http://schemas.microsoft.com/office/drawing/2014/main" id="{D8CF81C9-D691-65AC-0596-556C4E07C3C6}"/>
                </a:ext>
              </a:extLst>
            </p:cNvPr>
            <p:cNvPicPr>
              <a:picLocks noChangeAspect="1"/>
            </p:cNvPicPr>
            <p:nvPr/>
          </p:nvPicPr>
          <p:blipFill>
            <a:blip r:embed="rId13"/>
            <a:stretch>
              <a:fillRect/>
            </a:stretch>
          </p:blipFill>
          <p:spPr>
            <a:xfrm rot="20752456">
              <a:off x="1065175" y="355933"/>
              <a:ext cx="619276" cy="1390655"/>
            </a:xfrm>
            <a:prstGeom prst="rect">
              <a:avLst/>
            </a:prstGeom>
            <a:scene3d>
              <a:camera prst="orthographicFront">
                <a:rot lat="0" lon="599987" rev="0"/>
              </a:camera>
              <a:lightRig rig="threePt" dir="t"/>
            </a:scene3d>
          </p:spPr>
        </p:pic>
        <p:sp>
          <p:nvSpPr>
            <p:cNvPr id="17" name="TextBox 16">
              <a:extLst>
                <a:ext uri="{FF2B5EF4-FFF2-40B4-BE49-F238E27FC236}">
                  <a16:creationId xmlns:a16="http://schemas.microsoft.com/office/drawing/2014/main" id="{FC62187D-1E63-F0F4-5DF9-5C4938C43494}"/>
                </a:ext>
              </a:extLst>
            </p:cNvPr>
            <p:cNvSpPr txBox="1"/>
            <p:nvPr/>
          </p:nvSpPr>
          <p:spPr>
            <a:xfrm>
              <a:off x="1903723" y="396659"/>
              <a:ext cx="2811572" cy="1323439"/>
            </a:xfrm>
            <a:prstGeom prst="rect">
              <a:avLst/>
            </a:prstGeom>
            <a:noFill/>
          </p:spPr>
          <p:txBody>
            <a:bodyPr wrap="square" rtlCol="0">
              <a:spAutoFit/>
            </a:bodyPr>
            <a:lstStyle/>
            <a:p>
              <a:r>
                <a:rPr lang="en-US" sz="2000" b="1" dirty="0">
                  <a:latin typeface="Atkinson Hyperlegible" pitchFamily="50" charset="0"/>
                  <a:ea typeface="Cascadia Code SemiBold" panose="020B0609020000020004" pitchFamily="49" charset="0"/>
                  <a:cs typeface="Cascadia Code SemiBold" panose="020B0609020000020004" pitchFamily="49" charset="0"/>
                </a:rPr>
                <a:t>Reduce Pings</a:t>
              </a:r>
            </a:p>
            <a:p>
              <a:pPr marL="282575" indent="-282575">
                <a:buFont typeface="Arial" panose="020B0604020202020204" pitchFamily="34" charset="0"/>
                <a:buChar char="•"/>
              </a:pPr>
              <a:r>
                <a:rPr lang="en-US" sz="2000" dirty="0">
                  <a:latin typeface="Atkinson Hyperlegible" pitchFamily="50" charset="0"/>
                  <a:ea typeface="Cascadia Code SemiBold" panose="020B0609020000020004" pitchFamily="49" charset="0"/>
                  <a:cs typeface="Cascadia Code SemiBold" panose="020B0609020000020004" pitchFamily="49" charset="0"/>
                </a:rPr>
                <a:t>Turn off notifications</a:t>
              </a:r>
            </a:p>
            <a:p>
              <a:pPr marL="282575" indent="-282575">
                <a:buFont typeface="Arial" panose="020B0604020202020204" pitchFamily="34" charset="0"/>
                <a:buChar char="•"/>
              </a:pPr>
              <a:r>
                <a:rPr lang="en-US" sz="2000" dirty="0">
                  <a:latin typeface="Atkinson Hyperlegible" pitchFamily="50" charset="0"/>
                  <a:ea typeface="Cascadia Code SemiBold" panose="020B0609020000020004" pitchFamily="49" charset="0"/>
                  <a:cs typeface="Cascadia Code SemiBold" panose="020B0609020000020004" pitchFamily="49" charset="0"/>
                </a:rPr>
                <a:t>Use Do Not Disturb or Focus modes</a:t>
              </a:r>
            </a:p>
          </p:txBody>
        </p:sp>
      </p:grpSp>
      <p:sp>
        <p:nvSpPr>
          <p:cNvPr id="18" name="TextBox 17">
            <a:extLst>
              <a:ext uri="{FF2B5EF4-FFF2-40B4-BE49-F238E27FC236}">
                <a16:creationId xmlns:a16="http://schemas.microsoft.com/office/drawing/2014/main" id="{12B4429D-93F0-AB5C-7146-8C3C844F1493}"/>
              </a:ext>
            </a:extLst>
          </p:cNvPr>
          <p:cNvSpPr txBox="1"/>
          <p:nvPr/>
        </p:nvSpPr>
        <p:spPr>
          <a:xfrm>
            <a:off x="12609200" y="1322102"/>
            <a:ext cx="3734201" cy="430887"/>
          </a:xfrm>
          <a:prstGeom prst="rect">
            <a:avLst/>
          </a:prstGeom>
          <a:noFill/>
        </p:spPr>
        <p:txBody>
          <a:bodyPr wrap="square">
            <a:spAutoFit/>
          </a:bodyPr>
          <a:lstStyle/>
          <a:p>
            <a:pPr algn="l"/>
            <a:r>
              <a:rPr lang="en-US" sz="2200" b="1" i="0" dirty="0">
                <a:solidFill>
                  <a:srgbClr val="000000"/>
                </a:solidFill>
                <a:effectLst/>
                <a:latin typeface="PublicoText Bold"/>
              </a:rPr>
              <a:t>	</a:t>
            </a:r>
          </a:p>
        </p:txBody>
      </p:sp>
      <p:grpSp>
        <p:nvGrpSpPr>
          <p:cNvPr id="19" name="Group 18">
            <a:extLst>
              <a:ext uri="{FF2B5EF4-FFF2-40B4-BE49-F238E27FC236}">
                <a16:creationId xmlns:a16="http://schemas.microsoft.com/office/drawing/2014/main" id="{DB38DDF3-7208-5E7D-258A-AEEEF197770D}"/>
              </a:ext>
            </a:extLst>
          </p:cNvPr>
          <p:cNvGrpSpPr/>
          <p:nvPr/>
        </p:nvGrpSpPr>
        <p:grpSpPr>
          <a:xfrm>
            <a:off x="578682" y="3859567"/>
            <a:ext cx="1371600" cy="1384233"/>
            <a:chOff x="6186087" y="375588"/>
            <a:chExt cx="1371600" cy="1384233"/>
          </a:xfrm>
        </p:grpSpPr>
        <p:pic>
          <p:nvPicPr>
            <p:cNvPr id="20" name="Picture 19">
              <a:extLst>
                <a:ext uri="{FF2B5EF4-FFF2-40B4-BE49-F238E27FC236}">
                  <a16:creationId xmlns:a16="http://schemas.microsoft.com/office/drawing/2014/main" id="{A8F38589-6D53-AF3E-3CE5-018BFE480950}"/>
                </a:ext>
              </a:extLst>
            </p:cNvPr>
            <p:cNvPicPr>
              <a:picLocks noChangeAspect="1"/>
            </p:cNvPicPr>
            <p:nvPr/>
          </p:nvPicPr>
          <p:blipFill>
            <a:blip r:embed="rId14"/>
            <a:srcRect b="11500"/>
            <a:stretch>
              <a:fillRect/>
            </a:stretch>
          </p:blipFill>
          <p:spPr>
            <a:xfrm>
              <a:off x="6464193" y="408548"/>
              <a:ext cx="815388" cy="13512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quot;Not Allowed&quot; Symbol 20">
              <a:extLst>
                <a:ext uri="{FF2B5EF4-FFF2-40B4-BE49-F238E27FC236}">
                  <a16:creationId xmlns:a16="http://schemas.microsoft.com/office/drawing/2014/main" id="{6F8B4665-DCF8-F567-2751-FB5482E0D1EC}"/>
                </a:ext>
              </a:extLst>
            </p:cNvPr>
            <p:cNvSpPr/>
            <p:nvPr/>
          </p:nvSpPr>
          <p:spPr>
            <a:xfrm>
              <a:off x="6186087" y="375588"/>
              <a:ext cx="1371600" cy="1371600"/>
            </a:xfrm>
            <a:prstGeom prst="noSmoking">
              <a:avLst>
                <a:gd name="adj" fmla="val 5918"/>
              </a:avLst>
            </a:prstGeom>
            <a:solidFill>
              <a:srgbClr val="FF00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26" name="Picture 25">
            <a:extLst>
              <a:ext uri="{FF2B5EF4-FFF2-40B4-BE49-F238E27FC236}">
                <a16:creationId xmlns:a16="http://schemas.microsoft.com/office/drawing/2014/main" id="{78DD4C95-DA9A-8AB0-043A-09405439DA88}"/>
              </a:ext>
            </a:extLst>
          </p:cNvPr>
          <p:cNvPicPr>
            <a:picLocks noChangeAspect="1"/>
          </p:cNvPicPr>
          <p:nvPr/>
        </p:nvPicPr>
        <p:blipFill>
          <a:blip r:embed="rId15"/>
          <a:stretch>
            <a:fillRect/>
          </a:stretch>
        </p:blipFill>
        <p:spPr>
          <a:xfrm rot="21041106" flipH="1">
            <a:off x="2330442" y="4300089"/>
            <a:ext cx="983800" cy="1889649"/>
          </a:xfrm>
          <a:prstGeom prst="rect">
            <a:avLst/>
          </a:prstGeom>
        </p:spPr>
      </p:pic>
      <p:grpSp>
        <p:nvGrpSpPr>
          <p:cNvPr id="30" name="Group 29">
            <a:extLst>
              <a:ext uri="{FF2B5EF4-FFF2-40B4-BE49-F238E27FC236}">
                <a16:creationId xmlns:a16="http://schemas.microsoft.com/office/drawing/2014/main" id="{B019B2BF-9671-653D-EE29-7645DBECB460}"/>
              </a:ext>
            </a:extLst>
          </p:cNvPr>
          <p:cNvGrpSpPr/>
          <p:nvPr/>
        </p:nvGrpSpPr>
        <p:grpSpPr>
          <a:xfrm>
            <a:off x="362140" y="183460"/>
            <a:ext cx="1698169" cy="1443373"/>
            <a:chOff x="5708558" y="2086112"/>
            <a:chExt cx="1484293" cy="914400"/>
          </a:xfrm>
        </p:grpSpPr>
        <p:pic>
          <p:nvPicPr>
            <p:cNvPr id="28" name="Graphic 27" descr="Car outline">
              <a:extLst>
                <a:ext uri="{FF2B5EF4-FFF2-40B4-BE49-F238E27FC236}">
                  <a16:creationId xmlns:a16="http://schemas.microsoft.com/office/drawing/2014/main" id="{EA755D52-50A5-F4E2-1781-93712EFC0B2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1066487">
              <a:off x="5957995" y="2086112"/>
              <a:ext cx="1055311" cy="914400"/>
            </a:xfrm>
            <a:prstGeom prst="rect">
              <a:avLst/>
            </a:prstGeom>
          </p:spPr>
        </p:pic>
        <p:sp>
          <p:nvSpPr>
            <p:cNvPr id="29" name="Right Triangle 28">
              <a:extLst>
                <a:ext uri="{FF2B5EF4-FFF2-40B4-BE49-F238E27FC236}">
                  <a16:creationId xmlns:a16="http://schemas.microsoft.com/office/drawing/2014/main" id="{4B07AA7B-76B4-59B8-F597-EE5B4E23D837}"/>
                </a:ext>
              </a:extLst>
            </p:cNvPr>
            <p:cNvSpPr/>
            <p:nvPr/>
          </p:nvSpPr>
          <p:spPr>
            <a:xfrm>
              <a:off x="5708558" y="2607103"/>
              <a:ext cx="1484293" cy="348123"/>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89954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66224ED-BD61-BE39-9A93-0F2D602FBE95}"/>
              </a:ext>
            </a:extLst>
          </p:cNvPr>
          <p:cNvSpPr txBox="1"/>
          <p:nvPr/>
        </p:nvSpPr>
        <p:spPr>
          <a:xfrm>
            <a:off x="2247568" y="3916616"/>
            <a:ext cx="7696863" cy="1200329"/>
          </a:xfrm>
          <a:prstGeom prst="rect">
            <a:avLst/>
          </a:prstGeom>
          <a:noFill/>
        </p:spPr>
        <p:txBody>
          <a:bodyPr wrap="square" rtlCol="0">
            <a:spAutoFit/>
          </a:bodyPr>
          <a:lstStyle/>
          <a:p>
            <a:pPr lvl="0" algn="ctr">
              <a:defRPr/>
            </a:pPr>
            <a:r>
              <a:rPr lang="en-US" sz="7200" i="1" cap="small" dirty="0">
                <a:solidFill>
                  <a:schemeClr val="accent2"/>
                </a:solidFill>
                <a:effectLst>
                  <a:outerShdw blurRad="38100" dist="38100" dir="2700000" algn="tl">
                    <a:srgbClr val="000000">
                      <a:alpha val="43137"/>
                    </a:srgbClr>
                  </a:outerShdw>
                </a:effectLst>
              </a:rPr>
              <a:t>pay less tax</a:t>
            </a:r>
            <a:endParaRPr kumimoji="0" lang="en-US" sz="7200" b="1" i="0" u="none" strike="noStrike" kern="1200" cap="none" spc="0" normalizeH="0" baseline="0" noProof="0" dirty="0">
              <a:ln>
                <a:noFill/>
              </a:ln>
              <a:solidFill>
                <a:srgbClr val="D4E4EE"/>
              </a:solidFill>
              <a:effectLst/>
              <a:uLnTx/>
              <a:uFillTx/>
              <a:latin typeface="Nunito Sans" panose="00000500000000000000" pitchFamily="2" charset="0"/>
            </a:endParaRPr>
          </a:p>
        </p:txBody>
      </p:sp>
      <p:sp>
        <p:nvSpPr>
          <p:cNvPr id="2" name="Title 1">
            <a:extLst>
              <a:ext uri="{FF2B5EF4-FFF2-40B4-BE49-F238E27FC236}">
                <a16:creationId xmlns:a16="http://schemas.microsoft.com/office/drawing/2014/main" id="{662439B5-B015-4556-C21E-DAA387099EE9}"/>
              </a:ext>
            </a:extLst>
          </p:cNvPr>
          <p:cNvSpPr txBox="1">
            <a:spLocks/>
          </p:cNvSpPr>
          <p:nvPr/>
        </p:nvSpPr>
        <p:spPr>
          <a:xfrm>
            <a:off x="1052944" y="1659287"/>
            <a:ext cx="10086109" cy="1769713"/>
          </a:xfrm>
          <a:prstGeom prst="rect">
            <a:avLst/>
          </a:prstGeom>
        </p:spPr>
        <p:txBody>
          <a:bodyPr>
            <a:normAutofit fontScale="90000"/>
          </a:bodyPr>
          <a:lstStyle>
            <a:lvl1pPr algn="ctr" defTabSz="914400" rtl="0" eaLnBrk="1" latinLnBrk="0" hangingPunct="1">
              <a:lnSpc>
                <a:spcPct val="100000"/>
              </a:lnSpc>
              <a:spcBef>
                <a:spcPct val="0"/>
              </a:spcBef>
              <a:buNone/>
              <a:defRPr sz="4800" b="1" kern="1200">
                <a:solidFill>
                  <a:schemeClr val="tx1"/>
                </a:solidFill>
                <a:latin typeface="Lucida Sans" panose="020B0602030504020204" pitchFamily="34" charset="0"/>
                <a:ea typeface="+mj-ea"/>
                <a:cs typeface="+mj-cs"/>
              </a:defRPr>
            </a:lvl1pPr>
          </a:lstStyle>
          <a:p>
            <a:pPr>
              <a:lnSpc>
                <a:spcPct val="114000"/>
              </a:lnSpc>
            </a:pPr>
            <a:r>
              <a:rPr lang="en-US" sz="11500" cap="small" dirty="0"/>
              <a:t>The Focus Tax</a:t>
            </a:r>
            <a:endParaRPr lang="en-US" sz="5400" i="1" cap="small"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73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E2240"/>
        </a:solidFill>
        <a:effectLst/>
      </p:bgPr>
    </p:bg>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EFDFB757-DAA7-5AE7-7FA7-D6F24709DC7D}"/>
              </a:ext>
            </a:extLst>
          </p:cNvPr>
          <p:cNvPicPr>
            <a:picLocks noChangeAspect="1"/>
          </p:cNvPicPr>
          <p:nvPr/>
        </p:nvPicPr>
        <p:blipFill>
          <a:blip r:embed="rId3">
            <a:duotone>
              <a:schemeClr val="accent6">
                <a:shade val="45000"/>
                <a:satMod val="135000"/>
              </a:schemeClr>
              <a:prstClr val="white"/>
            </a:duotone>
          </a:blip>
          <a:stretch>
            <a:fillRect/>
          </a:stretch>
        </p:blipFill>
        <p:spPr>
          <a:xfrm>
            <a:off x="1038035" y="2680076"/>
            <a:ext cx="10115929" cy="1497847"/>
          </a:xfrm>
          <a:prstGeom prst="rect">
            <a:avLst/>
          </a:prstGeom>
        </p:spPr>
      </p:pic>
      <p:pic>
        <p:nvPicPr>
          <p:cNvPr id="3" name="Picture 2" descr="Logo&#10;&#10;Description automatically generated with low confidence">
            <a:extLst>
              <a:ext uri="{FF2B5EF4-FFF2-40B4-BE49-F238E27FC236}">
                <a16:creationId xmlns:a16="http://schemas.microsoft.com/office/drawing/2014/main" id="{6AC8237E-9892-B45E-EB47-B0510C4F2AEF}"/>
              </a:ext>
            </a:extLst>
          </p:cNvPr>
          <p:cNvPicPr>
            <a:picLocks noChangeAspect="1"/>
          </p:cNvPicPr>
          <p:nvPr/>
        </p:nvPicPr>
        <p:blipFill rotWithShape="1">
          <a:blip r:embed="rId4"/>
          <a:srcRect r="22126"/>
          <a:stretch/>
        </p:blipFill>
        <p:spPr>
          <a:xfrm>
            <a:off x="151182" y="1937452"/>
            <a:ext cx="2316596" cy="2974790"/>
          </a:xfrm>
          <a:prstGeom prst="rect">
            <a:avLst/>
          </a:prstGeom>
        </p:spPr>
      </p:pic>
    </p:spTree>
    <p:extLst>
      <p:ext uri="{BB962C8B-B14F-4D97-AF65-F5344CB8AC3E}">
        <p14:creationId xmlns:p14="http://schemas.microsoft.com/office/powerpoint/2010/main" val="112015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05C27-D7BB-9303-3817-87B587F5BEA0}"/>
              </a:ext>
            </a:extLst>
          </p:cNvPr>
          <p:cNvSpPr>
            <a:spLocks noGrp="1"/>
          </p:cNvSpPr>
          <p:nvPr>
            <p:ph type="title"/>
          </p:nvPr>
        </p:nvSpPr>
        <p:spPr/>
        <p:txBody>
          <a:bodyPr/>
          <a:lstStyle/>
          <a:p>
            <a:r>
              <a:rPr lang="en-US" dirty="0"/>
              <a:t>Exercise Debrief</a:t>
            </a:r>
          </a:p>
        </p:txBody>
      </p:sp>
      <p:sp>
        <p:nvSpPr>
          <p:cNvPr id="3" name="Content Placeholder 2">
            <a:extLst>
              <a:ext uri="{FF2B5EF4-FFF2-40B4-BE49-F238E27FC236}">
                <a16:creationId xmlns:a16="http://schemas.microsoft.com/office/drawing/2014/main" id="{2843692B-495C-7AED-A850-D0686C085A64}"/>
              </a:ext>
            </a:extLst>
          </p:cNvPr>
          <p:cNvSpPr>
            <a:spLocks noGrp="1"/>
          </p:cNvSpPr>
          <p:nvPr>
            <p:ph idx="1"/>
          </p:nvPr>
        </p:nvSpPr>
        <p:spPr/>
        <p:txBody>
          <a:bodyPr/>
          <a:lstStyle/>
          <a:p>
            <a:pPr>
              <a:lnSpc>
                <a:spcPct val="100000"/>
              </a:lnSpc>
              <a:spcBef>
                <a:spcPts val="1800"/>
              </a:spcBef>
            </a:pPr>
            <a:r>
              <a:rPr lang="en-US" sz="3200" dirty="0"/>
              <a:t>What did I just have you intentionally do in round 2?</a:t>
            </a:r>
          </a:p>
          <a:p>
            <a:pPr>
              <a:lnSpc>
                <a:spcPct val="100000"/>
              </a:lnSpc>
              <a:spcBef>
                <a:spcPts val="3600"/>
              </a:spcBef>
            </a:pPr>
            <a:r>
              <a:rPr lang="en-US" sz="3200" dirty="0"/>
              <a:t>What was the impact on the duration of the task?</a:t>
            </a:r>
          </a:p>
          <a:p>
            <a:pPr>
              <a:lnSpc>
                <a:spcPct val="100000"/>
              </a:lnSpc>
              <a:spcBef>
                <a:spcPts val="1800"/>
              </a:spcBef>
            </a:pPr>
            <a:r>
              <a:rPr lang="en-US" sz="3200" dirty="0"/>
              <a:t>What was the impact on the quality of work?</a:t>
            </a:r>
          </a:p>
          <a:p>
            <a:pPr>
              <a:lnSpc>
                <a:spcPct val="100000"/>
              </a:lnSpc>
              <a:spcBef>
                <a:spcPts val="1800"/>
              </a:spcBef>
            </a:pPr>
            <a:r>
              <a:rPr lang="en-US" sz="3200" dirty="0"/>
              <a:t>What was the impact on your mood or state of mind?</a:t>
            </a:r>
          </a:p>
          <a:p>
            <a:pPr>
              <a:lnSpc>
                <a:spcPct val="100000"/>
              </a:lnSpc>
              <a:spcBef>
                <a:spcPts val="1800"/>
              </a:spcBef>
            </a:pPr>
            <a:r>
              <a:rPr lang="en-US" sz="3200" dirty="0"/>
              <a:t>What else did you notice?</a:t>
            </a:r>
          </a:p>
          <a:p>
            <a:endParaRPr lang="en-US" dirty="0"/>
          </a:p>
        </p:txBody>
      </p:sp>
    </p:spTree>
    <p:extLst>
      <p:ext uri="{BB962C8B-B14F-4D97-AF65-F5344CB8AC3E}">
        <p14:creationId xmlns:p14="http://schemas.microsoft.com/office/powerpoint/2010/main" val="29972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6935129D-7AE1-066F-C300-334A05967011}"/>
              </a:ext>
            </a:extLst>
          </p:cNvPr>
          <p:cNvSpPr>
            <a:spLocks noGrp="1"/>
          </p:cNvSpPr>
          <p:nvPr>
            <p:ph type="title"/>
          </p:nvPr>
        </p:nvSpPr>
        <p:spPr/>
        <p:txBody>
          <a:bodyPr>
            <a:noAutofit/>
          </a:bodyPr>
          <a:lstStyle/>
          <a:p>
            <a:r>
              <a:rPr lang="en-US" b="1" dirty="0"/>
              <a:t>How much do Focus Taxes cost?</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E1930CA-A7DA-132F-5D80-98F57DABB5E7}"/>
                  </a:ext>
                </a:extLst>
              </p:cNvPr>
              <p:cNvSpPr>
                <a:spLocks noGrp="1"/>
              </p:cNvSpPr>
              <p:nvPr>
                <p:ph idx="1"/>
              </p:nvPr>
            </p:nvSpPr>
            <p:spPr/>
            <p:txBody>
              <a:bodyPr>
                <a:normAutofit/>
              </a:bodyPr>
              <a:lstStyle/>
              <a:p>
                <a:pPr marL="0" indent="0">
                  <a:buNone/>
                </a:pPr>
                <a:r>
                  <a:rPr lang="en-US" sz="3200" dirty="0"/>
                  <a:t>An example: email pop-ups</a:t>
                </a:r>
              </a:p>
              <a:p>
                <a:endParaRPr lang="en-US" dirty="0"/>
              </a:p>
              <a:p>
                <a:endParaRPr lang="en-US" dirty="0"/>
              </a:p>
              <a:p>
                <a:pPr marL="0" indent="0">
                  <a:lnSpc>
                    <a:spcPct val="100000"/>
                  </a:lnSpc>
                  <a:spcAft>
                    <a:spcPts val="1200"/>
                  </a:spcAft>
                  <a:buNone/>
                </a:pPr>
                <a:r>
                  <a:rPr lang="en-US" sz="3200" dirty="0"/>
                  <a:t>Studies have shown that your productivity drops for least 30 sec post-pop up.</a:t>
                </a:r>
              </a:p>
              <a:p>
                <a:pPr marL="457200" indent="0">
                  <a:buNone/>
                </a:pPr>
                <a14:m>
                  <m:oMath xmlns:m="http://schemas.openxmlformats.org/officeDocument/2006/math">
                    <m:r>
                      <m:rPr>
                        <m:sty m:val="p"/>
                      </m:rPr>
                      <a:rPr lang="en-US" i="1">
                        <a:latin typeface="Cambria Math"/>
                      </a:rPr>
                      <m:t>e</m:t>
                    </m:r>
                    <m:r>
                      <a:rPr lang="en-US" i="1">
                        <a:latin typeface="Cambria Math"/>
                      </a:rPr>
                      <m:t>𝑀𝑎𝑖𝑙</m:t>
                    </m:r>
                    <m:f>
                      <m:fPr>
                        <m:ctrlPr>
                          <a:rPr lang="en-US" i="1">
                            <a:latin typeface="Cambria Math" panose="02040503050406030204" pitchFamily="18" charset="0"/>
                          </a:rPr>
                        </m:ctrlPr>
                      </m:fPr>
                      <m:num>
                        <m:r>
                          <a:rPr lang="en-US" i="1">
                            <a:latin typeface="Cambria Math"/>
                          </a:rPr>
                          <m:t>#</m:t>
                        </m:r>
                      </m:num>
                      <m:den>
                        <m:r>
                          <a:rPr lang="en-US" i="1">
                            <a:latin typeface="Cambria Math"/>
                          </a:rPr>
                          <m:t>𝑑𝑎𝑦</m:t>
                        </m:r>
                      </m:den>
                    </m:f>
                    <m:r>
                      <a:rPr lang="en-US" i="1">
                        <a:latin typeface="Cambria Math"/>
                      </a:rPr>
                      <m:t> </m:t>
                    </m:r>
                    <m:r>
                      <a:rPr lang="en-US" i="1">
                        <a:latin typeface="Cambria Math"/>
                      </a:rPr>
                      <m:t>𝑥</m:t>
                    </m:r>
                    <m:r>
                      <a:rPr lang="en-US" i="1">
                        <a:latin typeface="Cambria Math"/>
                      </a:rPr>
                      <m:t> 30</m:t>
                    </m:r>
                    <m:f>
                      <m:fPr>
                        <m:ctrlPr>
                          <a:rPr lang="en-US" i="1">
                            <a:latin typeface="Cambria Math" panose="02040503050406030204" pitchFamily="18" charset="0"/>
                          </a:rPr>
                        </m:ctrlPr>
                      </m:fPr>
                      <m:num>
                        <m:r>
                          <a:rPr lang="en-US" i="1">
                            <a:latin typeface="Cambria Math"/>
                          </a:rPr>
                          <m:t>𝑠𝑒𝑐</m:t>
                        </m:r>
                      </m:num>
                      <m:den>
                        <m:r>
                          <a:rPr lang="en-US" i="1">
                            <a:latin typeface="Cambria Math"/>
                          </a:rPr>
                          <m:t>𝑒𝑚𝑎𝑖𝑙</m:t>
                        </m:r>
                      </m:den>
                    </m:f>
                    <m:r>
                      <a:rPr lang="en-US" i="1">
                        <a:latin typeface="Cambria Math"/>
                      </a:rPr>
                      <m:t> </m:t>
                    </m:r>
                    <m:r>
                      <a:rPr lang="en-US" i="1">
                        <a:latin typeface="Cambria Math"/>
                      </a:rPr>
                      <m:t>𝑋</m:t>
                    </m:r>
                    <m:r>
                      <a:rPr lang="en-US" i="1">
                        <a:latin typeface="Cambria Math"/>
                      </a:rPr>
                      <m:t> 200</m:t>
                    </m:r>
                    <m:f>
                      <m:fPr>
                        <m:ctrlPr>
                          <a:rPr lang="en-US" i="1">
                            <a:latin typeface="Cambria Math" panose="02040503050406030204" pitchFamily="18" charset="0"/>
                          </a:rPr>
                        </m:ctrlPr>
                      </m:fPr>
                      <m:num>
                        <m:r>
                          <a:rPr lang="en-US" i="1">
                            <a:latin typeface="Cambria Math"/>
                          </a:rPr>
                          <m:t>𝑑𝑎𝑦𝑠</m:t>
                        </m:r>
                      </m:num>
                      <m:den>
                        <m:r>
                          <a:rPr lang="en-US" i="1">
                            <a:latin typeface="Cambria Math"/>
                          </a:rPr>
                          <m:t>𝑦𝑒𝑎𝑟</m:t>
                        </m:r>
                      </m:den>
                    </m:f>
                  </m:oMath>
                </a14:m>
                <a:r>
                  <a:rPr lang="en-US" dirty="0"/>
                  <a:t> =</a:t>
                </a:r>
              </a:p>
              <a:p>
                <a:endParaRPr lang="en-US" dirty="0"/>
              </a:p>
            </p:txBody>
          </p:sp>
        </mc:Choice>
        <mc:Fallback xmlns="">
          <p:sp>
            <p:nvSpPr>
              <p:cNvPr id="9" name="Content Placeholder 8">
                <a:extLst>
                  <a:ext uri="{FF2B5EF4-FFF2-40B4-BE49-F238E27FC236}">
                    <a16:creationId xmlns:a16="http://schemas.microsoft.com/office/drawing/2014/main" id="{CE1930CA-A7DA-132F-5D80-98F57DABB5E7}"/>
                  </a:ext>
                </a:extLst>
              </p:cNvPr>
              <p:cNvSpPr>
                <a:spLocks noGrp="1" noRot="1" noChangeAspect="1" noMove="1" noResize="1" noEditPoints="1" noAdjustHandles="1" noChangeArrowheads="1" noChangeShapeType="1" noTextEdit="1"/>
              </p:cNvSpPr>
              <p:nvPr>
                <p:ph idx="1"/>
              </p:nvPr>
            </p:nvSpPr>
            <p:spPr>
              <a:blipFill>
                <a:blip r:embed="rId3"/>
                <a:stretch>
                  <a:fillRect l="-1392" t="-2720"/>
                </a:stretch>
              </a:blipFill>
            </p:spPr>
            <p:txBody>
              <a:bodyPr/>
              <a:lstStyle/>
              <a:p>
                <a:r>
                  <a:rPr lang="en-US">
                    <a:noFill/>
                  </a:rPr>
                  <a:t> </a:t>
                </a:r>
              </a:p>
            </p:txBody>
          </p:sp>
        </mc:Fallback>
      </mc:AlternateContent>
      <p:pic>
        <p:nvPicPr>
          <p:cNvPr id="10" name="Picture 6">
            <a:extLst>
              <a:ext uri="{FF2B5EF4-FFF2-40B4-BE49-F238E27FC236}">
                <a16:creationId xmlns:a16="http://schemas.microsoft.com/office/drawing/2014/main" id="{FD84495E-894D-2932-6505-A1053D7007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9393" y="2040716"/>
            <a:ext cx="4522380" cy="1031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9C4CC8E5-0B16-A3C9-E51C-2BB50651FEC5}"/>
              </a:ext>
            </a:extLst>
          </p:cNvPr>
          <p:cNvSpPr txBox="1"/>
          <p:nvPr/>
        </p:nvSpPr>
        <p:spPr>
          <a:xfrm>
            <a:off x="7940218" y="4347442"/>
            <a:ext cx="3622129" cy="1077218"/>
          </a:xfrm>
          <a:prstGeom prst="rect">
            <a:avLst/>
          </a:prstGeom>
          <a:noFill/>
        </p:spPr>
        <p:txBody>
          <a:bodyPr wrap="square" rtlCol="0">
            <a:spAutoFit/>
          </a:bodyPr>
          <a:lstStyle/>
          <a:p>
            <a:r>
              <a:rPr lang="en-US" sz="3200" dirty="0">
                <a:solidFill>
                  <a:schemeClr val="tx2"/>
                </a:solidFill>
                <a:latin typeface="Lucida Sans" panose="020B0602030504020204" pitchFamily="34" charset="0"/>
              </a:rPr>
              <a:t>a lot of stuff you could have done</a:t>
            </a:r>
          </a:p>
        </p:txBody>
      </p:sp>
    </p:spTree>
    <p:extLst>
      <p:ext uri="{BB962C8B-B14F-4D97-AF65-F5344CB8AC3E}">
        <p14:creationId xmlns:p14="http://schemas.microsoft.com/office/powerpoint/2010/main" val="227183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D2F9F-99A9-873A-9D08-3B837B553650}"/>
              </a:ext>
            </a:extLst>
          </p:cNvPr>
          <p:cNvSpPr>
            <a:spLocks noGrp="1"/>
          </p:cNvSpPr>
          <p:nvPr>
            <p:ph type="title"/>
          </p:nvPr>
        </p:nvSpPr>
        <p:spPr/>
        <p:txBody>
          <a:bodyPr/>
          <a:lstStyle/>
          <a:p>
            <a:r>
              <a:rPr lang="en-US" dirty="0"/>
              <a:t>Cell Phone Focus Taxes</a:t>
            </a:r>
          </a:p>
        </p:txBody>
      </p:sp>
      <p:sp>
        <p:nvSpPr>
          <p:cNvPr id="5" name="Content Placeholder 4">
            <a:extLst>
              <a:ext uri="{FF2B5EF4-FFF2-40B4-BE49-F238E27FC236}">
                <a16:creationId xmlns:a16="http://schemas.microsoft.com/office/drawing/2014/main" id="{2F2A39F7-2CC6-D70B-69B5-3F3CDA93B7CA}"/>
              </a:ext>
            </a:extLst>
          </p:cNvPr>
          <p:cNvSpPr>
            <a:spLocks noGrp="1"/>
          </p:cNvSpPr>
          <p:nvPr>
            <p:ph idx="1"/>
          </p:nvPr>
        </p:nvSpPr>
        <p:spPr>
          <a:xfrm>
            <a:off x="3615409" y="1207968"/>
            <a:ext cx="8087671" cy="5341676"/>
          </a:xfrm>
        </p:spPr>
        <p:txBody>
          <a:bodyPr>
            <a:normAutofit/>
          </a:bodyPr>
          <a:lstStyle/>
          <a:p>
            <a:pPr>
              <a:lnSpc>
                <a:spcPct val="100000"/>
              </a:lnSpc>
            </a:pPr>
            <a:r>
              <a:rPr lang="en-US" sz="2800" dirty="0"/>
              <a:t>More people have access to cell phones than to working toilets</a:t>
            </a:r>
          </a:p>
          <a:p>
            <a:pPr>
              <a:lnSpc>
                <a:spcPct val="100000"/>
              </a:lnSpc>
              <a:spcBef>
                <a:spcPts val="1800"/>
              </a:spcBef>
            </a:pPr>
            <a:r>
              <a:rPr lang="en-US" sz="2800" dirty="0"/>
              <a:t>The average person checks their phone </a:t>
            </a:r>
          </a:p>
          <a:p>
            <a:pPr lvl="1">
              <a:lnSpc>
                <a:spcPct val="100000"/>
              </a:lnSpc>
            </a:pPr>
            <a:r>
              <a:rPr lang="en-US" sz="2400" dirty="0"/>
              <a:t>110 times/day </a:t>
            </a:r>
          </a:p>
          <a:p>
            <a:pPr lvl="1">
              <a:lnSpc>
                <a:spcPct val="100000"/>
              </a:lnSpc>
            </a:pPr>
            <a:r>
              <a:rPr lang="en-US" sz="2400" dirty="0"/>
              <a:t>Nearly once every 6 sec in the evening</a:t>
            </a:r>
          </a:p>
          <a:p>
            <a:pPr>
              <a:lnSpc>
                <a:spcPct val="100000"/>
              </a:lnSpc>
              <a:spcBef>
                <a:spcPts val="1800"/>
              </a:spcBef>
            </a:pPr>
            <a:r>
              <a:rPr lang="en-US" sz="2800" dirty="0"/>
              <a:t>Check e-mail &amp; respond to texts during test</a:t>
            </a:r>
          </a:p>
          <a:p>
            <a:pPr lvl="1">
              <a:lnSpc>
                <a:spcPct val="100000"/>
              </a:lnSpc>
            </a:pPr>
            <a:r>
              <a:rPr lang="en-US" sz="2400" dirty="0"/>
              <a:t>10 to 15 point IQ loss</a:t>
            </a:r>
          </a:p>
          <a:p>
            <a:pPr lvl="1">
              <a:lnSpc>
                <a:spcPct val="100000"/>
              </a:lnSpc>
            </a:pPr>
            <a:r>
              <a:rPr lang="en-US" sz="2400" dirty="0"/>
              <a:t>2x from smoking marijuana</a:t>
            </a:r>
          </a:p>
          <a:p>
            <a:pPr lvl="1">
              <a:lnSpc>
                <a:spcPct val="100000"/>
              </a:lnSpc>
            </a:pPr>
            <a:r>
              <a:rPr lang="en-US" sz="2400" dirty="0"/>
              <a:t>Equivalent to dropping IQ from that of young adult to pre-teen</a:t>
            </a:r>
          </a:p>
        </p:txBody>
      </p:sp>
      <p:pic>
        <p:nvPicPr>
          <p:cNvPr id="3" name="Picture 2" descr="A cell phone with a black and white image&#10;&#10;AI-generated content may be incorrect.">
            <a:extLst>
              <a:ext uri="{FF2B5EF4-FFF2-40B4-BE49-F238E27FC236}">
                <a16:creationId xmlns:a16="http://schemas.microsoft.com/office/drawing/2014/main" id="{92A819F1-916E-E203-91F2-1B98DDF1C862}"/>
              </a:ext>
            </a:extLst>
          </p:cNvPr>
          <p:cNvPicPr>
            <a:picLocks noChangeAspect="1"/>
          </p:cNvPicPr>
          <p:nvPr/>
        </p:nvPicPr>
        <p:blipFill>
          <a:blip r:embed="rId3"/>
          <a:stretch>
            <a:fillRect/>
          </a:stretch>
        </p:blipFill>
        <p:spPr>
          <a:xfrm rot="20752456">
            <a:off x="1022784" y="1389580"/>
            <a:ext cx="2062022" cy="4630506"/>
          </a:xfrm>
          <a:prstGeom prst="rect">
            <a:avLst/>
          </a:prstGeom>
          <a:scene3d>
            <a:camera prst="orthographicFront">
              <a:rot lat="0" lon="599987" rev="0"/>
            </a:camera>
            <a:lightRig rig="threePt" dir="t"/>
          </a:scene3d>
        </p:spPr>
      </p:pic>
    </p:spTree>
    <p:extLst>
      <p:ext uri="{BB962C8B-B14F-4D97-AF65-F5344CB8AC3E}">
        <p14:creationId xmlns:p14="http://schemas.microsoft.com/office/powerpoint/2010/main" val="412793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2000"/>
                                        <p:tgtEl>
                                          <p:spTgt spid="5">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2000"/>
                                        <p:tgtEl>
                                          <p:spTgt spid="5">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3AA52-567A-5BA3-6F6D-0B9FB43A335C}"/>
              </a:ext>
            </a:extLst>
          </p:cNvPr>
          <p:cNvSpPr>
            <a:spLocks noGrp="1"/>
          </p:cNvSpPr>
          <p:nvPr>
            <p:ph type="title"/>
          </p:nvPr>
        </p:nvSpPr>
        <p:spPr/>
        <p:txBody>
          <a:bodyPr>
            <a:normAutofit fontScale="90000"/>
          </a:bodyPr>
          <a:lstStyle/>
          <a:p>
            <a:r>
              <a:rPr lang="en-US" dirty="0"/>
              <a:t>What are you paying in Focus Taxes?</a:t>
            </a:r>
          </a:p>
        </p:txBody>
      </p:sp>
      <p:sp>
        <p:nvSpPr>
          <p:cNvPr id="3" name="Content Placeholder 2">
            <a:extLst>
              <a:ext uri="{FF2B5EF4-FFF2-40B4-BE49-F238E27FC236}">
                <a16:creationId xmlns:a16="http://schemas.microsoft.com/office/drawing/2014/main" id="{FD7ED7DC-143F-2949-A6DA-13A77BF2521E}"/>
              </a:ext>
            </a:extLst>
          </p:cNvPr>
          <p:cNvSpPr>
            <a:spLocks noGrp="1"/>
          </p:cNvSpPr>
          <p:nvPr>
            <p:ph idx="1"/>
          </p:nvPr>
        </p:nvSpPr>
        <p:spPr/>
        <p:txBody>
          <a:bodyPr/>
          <a:lstStyle/>
          <a:p>
            <a:pPr marL="0" indent="0">
              <a:buNone/>
            </a:pPr>
            <a:r>
              <a:rPr lang="en-US" dirty="0"/>
              <a:t>We experienced the reset tax of switch tasking</a:t>
            </a:r>
          </a:p>
          <a:p>
            <a:pPr marL="457200" lvl="1" indent="0">
              <a:buNone/>
            </a:pPr>
            <a:endParaRPr lang="en-US" dirty="0"/>
          </a:p>
          <a:p>
            <a:pPr marL="0" indent="0">
              <a:buNone/>
            </a:pPr>
            <a:r>
              <a:rPr lang="en-US" dirty="0"/>
              <a:t>The same reset tax is charged for email pop-ups and phone notifications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8D00B79-5F2B-8CE3-2FDF-C338C7165BC8}"/>
                  </a:ext>
                </a:extLst>
              </p:cNvPr>
              <p:cNvSpPr txBox="1"/>
              <p:nvPr/>
            </p:nvSpPr>
            <p:spPr>
              <a:xfrm>
                <a:off x="822960" y="3283252"/>
                <a:ext cx="9592056" cy="1755737"/>
              </a:xfrm>
              <a:prstGeom prst="rect">
                <a:avLst/>
              </a:prstGeom>
              <a:noFill/>
            </p:spPr>
            <p:txBody>
              <a:bodyPr wrap="square">
                <a:spAutoFit/>
              </a:bodyPr>
              <a:lstStyle/>
              <a:p>
                <a:pPr marL="0" indent="0">
                  <a:lnSpc>
                    <a:spcPct val="100000"/>
                  </a:lnSpc>
                  <a:spcAft>
                    <a:spcPts val="1200"/>
                  </a:spcAft>
                  <a:buNone/>
                </a:pPr>
                <a:endParaRPr lang="en-US" sz="3600" dirty="0"/>
              </a:p>
              <a:p>
                <a:pPr marL="457200" indent="0">
                  <a:buNone/>
                </a:pPr>
                <a14:m>
                  <m:oMath xmlns:m="http://schemas.openxmlformats.org/officeDocument/2006/math">
                    <m:r>
                      <a:rPr lang="en-US" sz="4000" i="1">
                        <a:latin typeface="Cambria Math" panose="02040503050406030204" pitchFamily="18" charset="0"/>
                      </a:rPr>
                      <m:t>𝑅</m:t>
                    </m:r>
                    <m:r>
                      <a:rPr lang="en-US" sz="4000" b="0" i="1" smtClean="0">
                        <a:latin typeface="Cambria Math" panose="02040503050406030204" pitchFamily="18" charset="0"/>
                      </a:rPr>
                      <m:t>𝑒𝑠𝑒𝑡</m:t>
                    </m:r>
                    <m:r>
                      <a:rPr lang="en-US" sz="4000" b="0" i="1" smtClean="0">
                        <a:latin typeface="Cambria Math" panose="02040503050406030204" pitchFamily="18" charset="0"/>
                      </a:rPr>
                      <m:t> </m:t>
                    </m:r>
                    <m:r>
                      <a:rPr lang="en-US" sz="4000" b="0" i="1" smtClean="0">
                        <a:latin typeface="Cambria Math" panose="02040503050406030204" pitchFamily="18" charset="0"/>
                      </a:rPr>
                      <m:t>𝑃𝑖𝑛𝑔𝑠</m:t>
                    </m:r>
                    <m:f>
                      <m:fPr>
                        <m:ctrlPr>
                          <a:rPr lang="en-US" sz="4000" i="1">
                            <a:latin typeface="Cambria Math" panose="02040503050406030204" pitchFamily="18" charset="0"/>
                          </a:rPr>
                        </m:ctrlPr>
                      </m:fPr>
                      <m:num>
                        <m:r>
                          <a:rPr lang="en-US" sz="4000" i="1">
                            <a:latin typeface="Cambria Math"/>
                          </a:rPr>
                          <m:t>#</m:t>
                        </m:r>
                      </m:num>
                      <m:den>
                        <m:r>
                          <a:rPr lang="en-US" sz="4000" i="1">
                            <a:latin typeface="Cambria Math"/>
                          </a:rPr>
                          <m:t>𝑑𝑎𝑦</m:t>
                        </m:r>
                      </m:den>
                    </m:f>
                    <m:r>
                      <a:rPr lang="en-US" sz="4000" i="1">
                        <a:latin typeface="Cambria Math"/>
                      </a:rPr>
                      <m:t> </m:t>
                    </m:r>
                    <m:r>
                      <a:rPr lang="en-US" sz="4000" i="1">
                        <a:latin typeface="Cambria Math"/>
                      </a:rPr>
                      <m:t>𝑥</m:t>
                    </m:r>
                    <m:r>
                      <a:rPr lang="en-US" sz="4000" i="1">
                        <a:latin typeface="Cambria Math"/>
                      </a:rPr>
                      <m:t> 30</m:t>
                    </m:r>
                    <m:f>
                      <m:fPr>
                        <m:ctrlPr>
                          <a:rPr lang="en-US" sz="4000" i="1">
                            <a:latin typeface="Cambria Math" panose="02040503050406030204" pitchFamily="18" charset="0"/>
                          </a:rPr>
                        </m:ctrlPr>
                      </m:fPr>
                      <m:num>
                        <m:r>
                          <a:rPr lang="en-US" sz="4000" i="1">
                            <a:latin typeface="Cambria Math"/>
                          </a:rPr>
                          <m:t>𝑠𝑒𝑐</m:t>
                        </m:r>
                      </m:num>
                      <m:den>
                        <m:r>
                          <a:rPr lang="en-US" sz="4000" b="0" i="1" smtClean="0">
                            <a:latin typeface="Cambria Math" panose="02040503050406030204" pitchFamily="18" charset="0"/>
                          </a:rPr>
                          <m:t>𝑝𝑖𝑛𝑔</m:t>
                        </m:r>
                      </m:den>
                    </m:f>
                    <m:r>
                      <a:rPr lang="en-US" sz="4000" i="1">
                        <a:latin typeface="Cambria Math"/>
                      </a:rPr>
                      <m:t> </m:t>
                    </m:r>
                    <m:r>
                      <a:rPr lang="en-US" sz="4000" i="1">
                        <a:latin typeface="Cambria Math"/>
                      </a:rPr>
                      <m:t>𝑋</m:t>
                    </m:r>
                    <m:r>
                      <a:rPr lang="en-US" sz="4000" i="1">
                        <a:latin typeface="Cambria Math"/>
                      </a:rPr>
                      <m:t> 365</m:t>
                    </m:r>
                    <m:f>
                      <m:fPr>
                        <m:ctrlPr>
                          <a:rPr lang="en-US" sz="4000" i="1">
                            <a:latin typeface="Cambria Math" panose="02040503050406030204" pitchFamily="18" charset="0"/>
                          </a:rPr>
                        </m:ctrlPr>
                      </m:fPr>
                      <m:num>
                        <m:r>
                          <a:rPr lang="en-US" sz="4000" i="1">
                            <a:latin typeface="Cambria Math"/>
                          </a:rPr>
                          <m:t>𝑑𝑎𝑦𝑠</m:t>
                        </m:r>
                      </m:num>
                      <m:den>
                        <m:r>
                          <a:rPr lang="en-US" sz="4000" i="1">
                            <a:latin typeface="Cambria Math"/>
                          </a:rPr>
                          <m:t>𝑦𝑒𝑎𝑟</m:t>
                        </m:r>
                      </m:den>
                    </m:f>
                  </m:oMath>
                </a14:m>
                <a:r>
                  <a:rPr lang="en-US" sz="4000" dirty="0"/>
                  <a:t> =</a:t>
                </a:r>
              </a:p>
            </p:txBody>
          </p:sp>
        </mc:Choice>
        <mc:Fallback xmlns="">
          <p:sp>
            <p:nvSpPr>
              <p:cNvPr id="5" name="TextBox 4">
                <a:extLst>
                  <a:ext uri="{FF2B5EF4-FFF2-40B4-BE49-F238E27FC236}">
                    <a16:creationId xmlns:a16="http://schemas.microsoft.com/office/drawing/2014/main" id="{08D00B79-5F2B-8CE3-2FDF-C338C7165BC8}"/>
                  </a:ext>
                </a:extLst>
              </p:cNvPr>
              <p:cNvSpPr txBox="1">
                <a:spLocks noRot="1" noChangeAspect="1" noMove="1" noResize="1" noEditPoints="1" noAdjustHandles="1" noChangeArrowheads="1" noChangeShapeType="1" noTextEdit="1"/>
              </p:cNvSpPr>
              <p:nvPr/>
            </p:nvSpPr>
            <p:spPr>
              <a:xfrm>
                <a:off x="822960" y="3283252"/>
                <a:ext cx="9592056" cy="1755737"/>
              </a:xfrm>
              <a:prstGeom prst="rect">
                <a:avLst/>
              </a:prstGeom>
              <a:blipFill>
                <a:blip r:embed="rId3"/>
                <a:stretch>
                  <a:fillRect b="-3125"/>
                </a:stretch>
              </a:blipFill>
            </p:spPr>
            <p:txBody>
              <a:bodyPr/>
              <a:lstStyle/>
              <a:p>
                <a:r>
                  <a:rPr lang="en-US">
                    <a:noFill/>
                  </a:rPr>
                  <a:t> </a:t>
                </a:r>
              </a:p>
            </p:txBody>
          </p:sp>
        </mc:Fallback>
      </mc:AlternateContent>
    </p:spTree>
    <p:extLst>
      <p:ext uri="{BB962C8B-B14F-4D97-AF65-F5344CB8AC3E}">
        <p14:creationId xmlns:p14="http://schemas.microsoft.com/office/powerpoint/2010/main" val="329131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6935129D-7AE1-066F-C300-334A05967011}"/>
              </a:ext>
            </a:extLst>
          </p:cNvPr>
          <p:cNvSpPr>
            <a:spLocks noGrp="1"/>
          </p:cNvSpPr>
          <p:nvPr>
            <p:ph type="title"/>
          </p:nvPr>
        </p:nvSpPr>
        <p:spPr/>
        <p:txBody>
          <a:bodyPr>
            <a:normAutofit/>
          </a:bodyPr>
          <a:lstStyle/>
          <a:p>
            <a:r>
              <a:rPr lang="en-US" b="1" dirty="0"/>
              <a:t>Focus Taxes</a:t>
            </a:r>
          </a:p>
        </p:txBody>
      </p:sp>
      <p:sp>
        <p:nvSpPr>
          <p:cNvPr id="9" name="Content Placeholder 8">
            <a:extLst>
              <a:ext uri="{FF2B5EF4-FFF2-40B4-BE49-F238E27FC236}">
                <a16:creationId xmlns:a16="http://schemas.microsoft.com/office/drawing/2014/main" id="{CE1930CA-A7DA-132F-5D80-98F57DABB5E7}"/>
              </a:ext>
            </a:extLst>
          </p:cNvPr>
          <p:cNvSpPr>
            <a:spLocks noGrp="1"/>
          </p:cNvSpPr>
          <p:nvPr>
            <p:ph idx="1"/>
          </p:nvPr>
        </p:nvSpPr>
        <p:spPr>
          <a:xfrm>
            <a:off x="629653" y="1407697"/>
            <a:ext cx="5604892" cy="4704346"/>
          </a:xfrm>
        </p:spPr>
        <p:txBody>
          <a:bodyPr>
            <a:normAutofit/>
          </a:bodyPr>
          <a:lstStyle/>
          <a:p>
            <a:pPr>
              <a:lnSpc>
                <a:spcPct val="100000"/>
              </a:lnSpc>
              <a:spcBef>
                <a:spcPts val="1800"/>
              </a:spcBef>
            </a:pPr>
            <a:r>
              <a:rPr lang="en-US" sz="3200" dirty="0"/>
              <a:t>Switching between tasks</a:t>
            </a:r>
          </a:p>
          <a:p>
            <a:pPr>
              <a:lnSpc>
                <a:spcPct val="100000"/>
              </a:lnSpc>
              <a:spcBef>
                <a:spcPts val="1800"/>
              </a:spcBef>
            </a:pPr>
            <a:r>
              <a:rPr lang="en-US" sz="3200" dirty="0"/>
              <a:t>More goals and objectives </a:t>
            </a:r>
          </a:p>
          <a:p>
            <a:pPr>
              <a:lnSpc>
                <a:spcPct val="100000"/>
              </a:lnSpc>
              <a:spcBef>
                <a:spcPts val="1800"/>
              </a:spcBef>
            </a:pPr>
            <a:r>
              <a:rPr lang="en-US" sz="3200" dirty="0"/>
              <a:t>Complexity</a:t>
            </a:r>
          </a:p>
          <a:p>
            <a:pPr>
              <a:lnSpc>
                <a:spcPct val="100000"/>
              </a:lnSpc>
              <a:spcBef>
                <a:spcPts val="1800"/>
              </a:spcBef>
            </a:pPr>
            <a:r>
              <a:rPr lang="en-US" sz="3200" dirty="0"/>
              <a:t>Lack of clarity on what’s important </a:t>
            </a:r>
          </a:p>
          <a:p>
            <a:pPr>
              <a:lnSpc>
                <a:spcPct val="100000"/>
              </a:lnSpc>
              <a:spcBef>
                <a:spcPts val="1800"/>
              </a:spcBef>
            </a:pPr>
            <a:r>
              <a:rPr lang="en-US" sz="3200" dirty="0"/>
              <a:t>The </a:t>
            </a:r>
            <a:r>
              <a:rPr lang="en-US" sz="3200" cap="small" dirty="0"/>
              <a:t>Fix It Now </a:t>
            </a:r>
            <a:r>
              <a:rPr lang="en-US" sz="3200" dirty="0"/>
              <a:t>Train</a:t>
            </a:r>
            <a:endParaRPr lang="en-US" sz="2000" dirty="0"/>
          </a:p>
        </p:txBody>
      </p:sp>
      <p:sp>
        <p:nvSpPr>
          <p:cNvPr id="2" name="Content Placeholder 8">
            <a:extLst>
              <a:ext uri="{FF2B5EF4-FFF2-40B4-BE49-F238E27FC236}">
                <a16:creationId xmlns:a16="http://schemas.microsoft.com/office/drawing/2014/main" id="{C1A8EC12-508D-5005-E4EB-69759858E714}"/>
              </a:ext>
            </a:extLst>
          </p:cNvPr>
          <p:cNvSpPr txBox="1">
            <a:spLocks/>
          </p:cNvSpPr>
          <p:nvPr/>
        </p:nvSpPr>
        <p:spPr>
          <a:xfrm>
            <a:off x="6734756" y="1407697"/>
            <a:ext cx="5174783" cy="4353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unito Sa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unito Sa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unito Sa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Sa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Sa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Lucida Sans" panose="020B0602030504020204" pitchFamily="34" charset="0"/>
              </a:rPr>
              <a:t>Reset Tax payment</a:t>
            </a:r>
          </a:p>
          <a:p>
            <a:pPr marL="228600" marR="0" lvl="0" indent="-2286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Lucida Sans" panose="020B0602030504020204" pitchFamily="34" charset="0"/>
              </a:rPr>
              <a:t>Creates more payments</a:t>
            </a:r>
          </a:p>
          <a:p>
            <a:pPr marL="228600" marR="0" lvl="0" indent="-2286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Lucida Sans" panose="020B0602030504020204" pitchFamily="34" charset="0"/>
              </a:rPr>
              <a:t>Increases the fee</a:t>
            </a:r>
          </a:p>
          <a:p>
            <a:pPr marL="228600" marR="0" lvl="0" indent="-2286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Lucida Sans" panose="020B0602030504020204" pitchFamily="34" charset="0"/>
              </a:rPr>
              <a:t>Increases the fee &amp; Creates more payments</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prstClr val="black"/>
              </a:solidFill>
              <a:effectLst/>
              <a:uLnTx/>
              <a:uFillTx/>
              <a:latin typeface="Lucida Sans" panose="020B0602030504020204" pitchFamily="34" charset="0"/>
            </a:endParaRPr>
          </a:p>
        </p:txBody>
      </p:sp>
    </p:spTree>
    <p:extLst>
      <p:ext uri="{BB962C8B-B14F-4D97-AF65-F5344CB8AC3E}">
        <p14:creationId xmlns:p14="http://schemas.microsoft.com/office/powerpoint/2010/main" val="61014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6935129D-7AE1-066F-C300-334A05967011}"/>
              </a:ext>
            </a:extLst>
          </p:cNvPr>
          <p:cNvSpPr>
            <a:spLocks noGrp="1"/>
          </p:cNvSpPr>
          <p:nvPr>
            <p:ph type="title"/>
          </p:nvPr>
        </p:nvSpPr>
        <p:spPr/>
        <p:txBody>
          <a:bodyPr>
            <a:normAutofit/>
          </a:bodyPr>
          <a:lstStyle/>
          <a:p>
            <a:r>
              <a:rPr lang="en-US" b="1" dirty="0"/>
              <a:t>The </a:t>
            </a:r>
            <a:r>
              <a:rPr lang="en-US" b="1" cap="small" dirty="0"/>
              <a:t>Fix It Now</a:t>
            </a:r>
            <a:r>
              <a:rPr lang="en-US" b="1" dirty="0"/>
              <a:t> Train</a:t>
            </a:r>
          </a:p>
        </p:txBody>
      </p:sp>
      <p:sp>
        <p:nvSpPr>
          <p:cNvPr id="9" name="Content Placeholder 8">
            <a:extLst>
              <a:ext uri="{FF2B5EF4-FFF2-40B4-BE49-F238E27FC236}">
                <a16:creationId xmlns:a16="http://schemas.microsoft.com/office/drawing/2014/main" id="{CE1930CA-A7DA-132F-5D80-98F57DABB5E7}"/>
              </a:ext>
            </a:extLst>
          </p:cNvPr>
          <p:cNvSpPr>
            <a:spLocks noGrp="1"/>
          </p:cNvSpPr>
          <p:nvPr>
            <p:ph idx="1"/>
          </p:nvPr>
        </p:nvSpPr>
        <p:spPr/>
        <p:txBody>
          <a:bodyPr/>
          <a:lstStyle/>
          <a:p>
            <a:pPr marL="342900" indent="-342900">
              <a:lnSpc>
                <a:spcPct val="100000"/>
              </a:lnSpc>
              <a:spcBef>
                <a:spcPts val="1800"/>
              </a:spcBef>
            </a:pPr>
            <a:r>
              <a:rPr lang="en-US" sz="3600" dirty="0"/>
              <a:t>This is a problem</a:t>
            </a:r>
          </a:p>
          <a:p>
            <a:pPr marL="342900" indent="-342900">
              <a:lnSpc>
                <a:spcPct val="100000"/>
              </a:lnSpc>
              <a:spcBef>
                <a:spcPts val="1800"/>
              </a:spcBef>
            </a:pPr>
            <a:r>
              <a:rPr lang="en-US" sz="3600" dirty="0"/>
              <a:t>Problems are </a:t>
            </a:r>
            <a:r>
              <a:rPr lang="en-US" sz="3600" u="sng" dirty="0"/>
              <a:t>bad</a:t>
            </a:r>
          </a:p>
          <a:p>
            <a:pPr marL="342900" indent="-342900">
              <a:lnSpc>
                <a:spcPct val="100000"/>
              </a:lnSpc>
              <a:spcBef>
                <a:spcPts val="1800"/>
              </a:spcBef>
            </a:pPr>
            <a:r>
              <a:rPr lang="en-US" sz="3600" dirty="0"/>
              <a:t>Fixing problems is </a:t>
            </a:r>
            <a:r>
              <a:rPr lang="en-US" sz="3600" u="sng" dirty="0"/>
              <a:t>good</a:t>
            </a:r>
          </a:p>
          <a:p>
            <a:pPr marL="342900" indent="-342900">
              <a:lnSpc>
                <a:spcPct val="100000"/>
              </a:lnSpc>
              <a:spcBef>
                <a:spcPts val="1800"/>
              </a:spcBef>
            </a:pPr>
            <a:r>
              <a:rPr lang="en-US" sz="3600" dirty="0"/>
              <a:t>We should fix this problem</a:t>
            </a:r>
          </a:p>
          <a:p>
            <a:pPr marL="342900" indent="-342900">
              <a:lnSpc>
                <a:spcPct val="100000"/>
              </a:lnSpc>
              <a:spcBef>
                <a:spcPts val="1800"/>
              </a:spcBef>
            </a:pPr>
            <a:r>
              <a:rPr lang="en-US" sz="3600" dirty="0"/>
              <a:t>We should </a:t>
            </a:r>
            <a:r>
              <a:rPr lang="en-US" sz="3600" b="1" cap="small" dirty="0"/>
              <a:t>Fix It Now</a:t>
            </a:r>
            <a:endParaRPr lang="en-US" dirty="0"/>
          </a:p>
        </p:txBody>
      </p:sp>
    </p:spTree>
    <p:extLst>
      <p:ext uri="{BB962C8B-B14F-4D97-AF65-F5344CB8AC3E}">
        <p14:creationId xmlns:p14="http://schemas.microsoft.com/office/powerpoint/2010/main" val="245277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6935129D-7AE1-066F-C300-334A05967011}"/>
              </a:ext>
            </a:extLst>
          </p:cNvPr>
          <p:cNvSpPr>
            <a:spLocks noGrp="1"/>
          </p:cNvSpPr>
          <p:nvPr>
            <p:ph type="title"/>
          </p:nvPr>
        </p:nvSpPr>
        <p:spPr/>
        <p:txBody>
          <a:bodyPr>
            <a:normAutofit/>
          </a:bodyPr>
          <a:lstStyle/>
          <a:p>
            <a:r>
              <a:rPr lang="en-US" b="1" dirty="0"/>
              <a:t>Focus Taxes</a:t>
            </a:r>
          </a:p>
        </p:txBody>
      </p:sp>
      <p:sp>
        <p:nvSpPr>
          <p:cNvPr id="9" name="Content Placeholder 8">
            <a:extLst>
              <a:ext uri="{FF2B5EF4-FFF2-40B4-BE49-F238E27FC236}">
                <a16:creationId xmlns:a16="http://schemas.microsoft.com/office/drawing/2014/main" id="{CE1930CA-A7DA-132F-5D80-98F57DABB5E7}"/>
              </a:ext>
            </a:extLst>
          </p:cNvPr>
          <p:cNvSpPr>
            <a:spLocks noGrp="1"/>
          </p:cNvSpPr>
          <p:nvPr>
            <p:ph idx="1"/>
          </p:nvPr>
        </p:nvSpPr>
        <p:spPr>
          <a:xfrm>
            <a:off x="629653" y="998867"/>
            <a:ext cx="6722492" cy="5327910"/>
          </a:xfrm>
        </p:spPr>
        <p:txBody>
          <a:bodyPr>
            <a:normAutofit/>
          </a:bodyPr>
          <a:lstStyle/>
          <a:p>
            <a:pPr>
              <a:lnSpc>
                <a:spcPct val="100000"/>
              </a:lnSpc>
              <a:spcBef>
                <a:spcPts val="1800"/>
              </a:spcBef>
            </a:pPr>
            <a:r>
              <a:rPr lang="en-US" sz="3200" dirty="0"/>
              <a:t>Switching between tasks</a:t>
            </a:r>
          </a:p>
          <a:p>
            <a:pPr>
              <a:lnSpc>
                <a:spcPct val="100000"/>
              </a:lnSpc>
              <a:spcBef>
                <a:spcPts val="1800"/>
              </a:spcBef>
            </a:pPr>
            <a:r>
              <a:rPr lang="en-US" sz="3200" dirty="0"/>
              <a:t>More goals and objectives </a:t>
            </a:r>
          </a:p>
          <a:p>
            <a:pPr>
              <a:lnSpc>
                <a:spcPct val="100000"/>
              </a:lnSpc>
              <a:spcBef>
                <a:spcPts val="1800"/>
              </a:spcBef>
            </a:pPr>
            <a:r>
              <a:rPr lang="en-US" sz="3200" dirty="0"/>
              <a:t>Complexity</a:t>
            </a:r>
          </a:p>
          <a:p>
            <a:pPr>
              <a:lnSpc>
                <a:spcPct val="100000"/>
              </a:lnSpc>
              <a:spcBef>
                <a:spcPts val="1800"/>
              </a:spcBef>
            </a:pPr>
            <a:r>
              <a:rPr lang="en-US" sz="3200" dirty="0"/>
              <a:t>Lack of clarity on what’s important </a:t>
            </a:r>
          </a:p>
          <a:p>
            <a:pPr>
              <a:lnSpc>
                <a:spcPct val="100000"/>
              </a:lnSpc>
              <a:spcBef>
                <a:spcPts val="1800"/>
              </a:spcBef>
            </a:pPr>
            <a:r>
              <a:rPr lang="en-US" sz="3200" dirty="0"/>
              <a:t>The </a:t>
            </a:r>
            <a:r>
              <a:rPr lang="en-US" sz="3200" cap="small" dirty="0"/>
              <a:t>Fix It Now </a:t>
            </a:r>
            <a:r>
              <a:rPr lang="en-US" sz="3200" dirty="0"/>
              <a:t>Train</a:t>
            </a:r>
          </a:p>
          <a:p>
            <a:pPr lvl="1">
              <a:lnSpc>
                <a:spcPct val="100000"/>
              </a:lnSpc>
              <a:spcBef>
                <a:spcPts val="600"/>
              </a:spcBef>
            </a:pPr>
            <a:r>
              <a:rPr lang="en-US" sz="2400" dirty="0"/>
              <a:t>Makes switchtasking more likely</a:t>
            </a:r>
          </a:p>
          <a:p>
            <a:pPr lvl="1">
              <a:lnSpc>
                <a:spcPct val="100000"/>
              </a:lnSpc>
              <a:spcBef>
                <a:spcPts val="600"/>
              </a:spcBef>
            </a:pPr>
            <a:r>
              <a:rPr lang="en-US" sz="2400" dirty="0"/>
              <a:t>Means we’ve perhaps not fully thought through everything </a:t>
            </a:r>
            <a:r>
              <a:rPr lang="en-US" sz="2400" dirty="0">
                <a:sym typeface="Symbol" panose="05050102010706020507" pitchFamily="18" charset="2"/>
              </a:rPr>
              <a:t> </a:t>
            </a:r>
            <a:r>
              <a:rPr lang="en-US" sz="2400" dirty="0"/>
              <a:t>Less clear </a:t>
            </a:r>
          </a:p>
        </p:txBody>
      </p:sp>
      <p:sp>
        <p:nvSpPr>
          <p:cNvPr id="2" name="Content Placeholder 8">
            <a:extLst>
              <a:ext uri="{FF2B5EF4-FFF2-40B4-BE49-F238E27FC236}">
                <a16:creationId xmlns:a16="http://schemas.microsoft.com/office/drawing/2014/main" id="{C1A8EC12-508D-5005-E4EB-69759858E714}"/>
              </a:ext>
            </a:extLst>
          </p:cNvPr>
          <p:cNvSpPr txBox="1">
            <a:spLocks/>
          </p:cNvSpPr>
          <p:nvPr/>
        </p:nvSpPr>
        <p:spPr>
          <a:xfrm>
            <a:off x="6734756" y="998867"/>
            <a:ext cx="5184019" cy="55220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unito Sa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unito Sa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unito Sa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Sa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Sa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Lucida Sans" panose="020B0602030504020204" pitchFamily="34" charset="0"/>
              </a:rPr>
              <a:t>Reset Tax payment</a:t>
            </a:r>
          </a:p>
          <a:p>
            <a:pPr marL="228600" marR="0" lvl="0" indent="-2286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Lucida Sans" panose="020B0602030504020204" pitchFamily="34" charset="0"/>
              </a:rPr>
              <a:t>Creates more payments</a:t>
            </a:r>
          </a:p>
          <a:p>
            <a:pPr marL="228600" marR="0" lvl="0" indent="-2286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Lucida Sans" panose="020B0602030504020204" pitchFamily="34" charset="0"/>
              </a:rPr>
              <a:t>Increases the fee</a:t>
            </a:r>
          </a:p>
          <a:p>
            <a:pPr marL="228600" marR="0" lvl="0" indent="-2286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Lucida Sans" panose="020B0602030504020204" pitchFamily="34" charset="0"/>
              </a:rPr>
              <a:t>Increases the fee &amp; Creates more payments</a:t>
            </a:r>
          </a:p>
          <a:p>
            <a:pPr marL="228600" marR="0" lvl="0" indent="-2286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Lucida Sans" panose="020B0602030504020204" pitchFamily="34" charset="0"/>
            </a:endParaRPr>
          </a:p>
          <a:p>
            <a:pPr marL="1144588" marR="0" lvl="1"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Lucida Sans" panose="020B0602030504020204" pitchFamily="34" charset="0"/>
              </a:rPr>
              <a:t>Creates more payments</a:t>
            </a:r>
          </a:p>
          <a:p>
            <a:pPr marL="1144588" marR="0" lvl="1"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Lucida Sans" panose="020B0602030504020204" pitchFamily="34" charset="0"/>
              </a:rPr>
              <a:t>Increases the fee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Lucida Sans" panose="020B0602030504020204" pitchFamily="34" charset="0"/>
            </a:endParaRPr>
          </a:p>
        </p:txBody>
      </p:sp>
    </p:spTree>
    <p:extLst>
      <p:ext uri="{BB962C8B-B14F-4D97-AF65-F5344CB8AC3E}">
        <p14:creationId xmlns:p14="http://schemas.microsoft.com/office/powerpoint/2010/main" val="175444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LL Conference 2023">
      <a:dk1>
        <a:srgbClr val="0C2340"/>
      </a:dk1>
      <a:lt1>
        <a:srgbClr val="FFFFFF"/>
      </a:lt1>
      <a:dk2>
        <a:srgbClr val="9D2235"/>
      </a:dk2>
      <a:lt2>
        <a:srgbClr val="E7E6E6"/>
      </a:lt2>
      <a:accent1>
        <a:srgbClr val="0C2340"/>
      </a:accent1>
      <a:accent2>
        <a:srgbClr val="9D2235"/>
      </a:accent2>
      <a:accent3>
        <a:srgbClr val="BD9B60"/>
      </a:accent3>
      <a:accent4>
        <a:srgbClr val="F4F4F3"/>
      </a:accent4>
      <a:accent5>
        <a:srgbClr val="FFFFFF"/>
      </a:accent5>
      <a:accent6>
        <a:srgbClr val="000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dbllinec.ppt - Double Lines">
  <a:themeElements>
    <a:clrScheme name="Everyone Outreach">
      <a:dk1>
        <a:srgbClr val="004876"/>
      </a:dk1>
      <a:lt1>
        <a:srgbClr val="FFFFFF"/>
      </a:lt1>
      <a:dk2>
        <a:srgbClr val="00AC69"/>
      </a:dk2>
      <a:lt2>
        <a:srgbClr val="F3BD48"/>
      </a:lt2>
      <a:accent1>
        <a:srgbClr val="6C345E"/>
      </a:accent1>
      <a:accent2>
        <a:srgbClr val="84DADE"/>
      </a:accent2>
      <a:accent3>
        <a:srgbClr val="F3BD48"/>
      </a:accent3>
      <a:accent4>
        <a:srgbClr val="00AC69"/>
      </a:accent4>
      <a:accent5>
        <a:srgbClr val="004876"/>
      </a:accent5>
      <a:accent6>
        <a:srgbClr val="D6D1CA"/>
      </a:accent6>
      <a:hlink>
        <a:srgbClr val="9C0050"/>
      </a:hlink>
      <a:folHlink>
        <a:srgbClr val="E58E1A"/>
      </a:folHlink>
    </a:clrScheme>
    <a:fontScheme name="3_dbllinec.ppt - Double Lin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bllinec.ppt - Double Lin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bllinec.ppt - 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bllinec.ppt - Double Lin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bllinec.ppt - Double Lin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bllinec.ppt - Double Lin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bllinec.ppt - Double Lin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bllinec.ppt - Double Lin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dbllinec.ppt - Double Lines 8">
        <a:dk1>
          <a:srgbClr val="000000"/>
        </a:dk1>
        <a:lt1>
          <a:srgbClr val="FFFFFF"/>
        </a:lt1>
        <a:dk2>
          <a:srgbClr val="00406E"/>
        </a:dk2>
        <a:lt2>
          <a:srgbClr val="C0C0C0"/>
        </a:lt2>
        <a:accent1>
          <a:srgbClr val="22A7C5"/>
        </a:accent1>
        <a:accent2>
          <a:srgbClr val="D67111"/>
        </a:accent2>
        <a:accent3>
          <a:srgbClr val="FFFFFF"/>
        </a:accent3>
        <a:accent4>
          <a:srgbClr val="000000"/>
        </a:accent4>
        <a:accent5>
          <a:srgbClr val="ABD0DF"/>
        </a:accent5>
        <a:accent6>
          <a:srgbClr val="C2660E"/>
        </a:accent6>
        <a:hlink>
          <a:srgbClr val="7AA498"/>
        </a:hlink>
        <a:folHlink>
          <a:srgbClr val="7D3442"/>
        </a:folHlink>
      </a:clrScheme>
      <a:clrMap bg1="lt1" tx1="dk1" bg2="lt2" tx2="dk2" accent1="accent1" accent2="accent2" accent3="accent3" accent4="accent4" accent5="accent5" accent6="accent6" hlink="hlink" folHlink="folHlink"/>
    </a:extraClrScheme>
    <a:extraClrScheme>
      <a:clrScheme name="3_dbllinec.ppt - Double Lines 9">
        <a:dk1>
          <a:srgbClr val="000000"/>
        </a:dk1>
        <a:lt1>
          <a:srgbClr val="FFFFFF"/>
        </a:lt1>
        <a:dk2>
          <a:srgbClr val="00406E"/>
        </a:dk2>
        <a:lt2>
          <a:srgbClr val="C0C0C0"/>
        </a:lt2>
        <a:accent1>
          <a:srgbClr val="22A7C5"/>
        </a:accent1>
        <a:accent2>
          <a:srgbClr val="7AA498"/>
        </a:accent2>
        <a:accent3>
          <a:srgbClr val="FFFFFF"/>
        </a:accent3>
        <a:accent4>
          <a:srgbClr val="000000"/>
        </a:accent4>
        <a:accent5>
          <a:srgbClr val="ABD0DF"/>
        </a:accent5>
        <a:accent6>
          <a:srgbClr val="6E9489"/>
        </a:accent6>
        <a:hlink>
          <a:srgbClr val="D67111"/>
        </a:hlink>
        <a:folHlink>
          <a:srgbClr val="7D3442"/>
        </a:folHlink>
      </a:clrScheme>
      <a:clrMap bg1="lt1" tx1="dk1" bg2="lt2" tx2="dk2" accent1="accent1" accent2="accent2" accent3="accent3" accent4="accent4" accent5="accent5" accent6="accent6" hlink="hlink" folHlink="folHlink"/>
    </a:extraClrScheme>
    <a:extraClrScheme>
      <a:clrScheme name="3_dbllinec.ppt - Double Lines 10">
        <a:dk1>
          <a:srgbClr val="003E7E"/>
        </a:dk1>
        <a:lt1>
          <a:srgbClr val="FFFFFF"/>
        </a:lt1>
        <a:dk2>
          <a:srgbClr val="003E7E"/>
        </a:dk2>
        <a:lt2>
          <a:srgbClr val="777777"/>
        </a:lt2>
        <a:accent1>
          <a:srgbClr val="C6006F"/>
        </a:accent1>
        <a:accent2>
          <a:srgbClr val="DF7A1C"/>
        </a:accent2>
        <a:accent3>
          <a:srgbClr val="FFFFFF"/>
        </a:accent3>
        <a:accent4>
          <a:srgbClr val="00346B"/>
        </a:accent4>
        <a:accent5>
          <a:srgbClr val="DFAABB"/>
        </a:accent5>
        <a:accent6>
          <a:srgbClr val="CA6E18"/>
        </a:accent6>
        <a:hlink>
          <a:srgbClr val="8E0C3A"/>
        </a:hlink>
        <a:folHlink>
          <a:srgbClr val="C27B13"/>
        </a:folHlink>
      </a:clrScheme>
      <a:clrMap bg1="lt1" tx1="dk1" bg2="lt2" tx2="dk2" accent1="accent1" accent2="accent2" accent3="accent3" accent4="accent4" accent5="accent5" accent6="accent6" hlink="hlink" folHlink="folHlink"/>
    </a:extraClrScheme>
    <a:extraClrScheme>
      <a:clrScheme name="3_dbllinec.ppt - Double Lines 11">
        <a:dk1>
          <a:srgbClr val="003E7E"/>
        </a:dk1>
        <a:lt1>
          <a:srgbClr val="FFFFFF"/>
        </a:lt1>
        <a:dk2>
          <a:srgbClr val="003E7E"/>
        </a:dk2>
        <a:lt2>
          <a:srgbClr val="0079C6"/>
        </a:lt2>
        <a:accent1>
          <a:srgbClr val="C6006F"/>
        </a:accent1>
        <a:accent2>
          <a:srgbClr val="DF7A1C"/>
        </a:accent2>
        <a:accent3>
          <a:srgbClr val="FFFFFF"/>
        </a:accent3>
        <a:accent4>
          <a:srgbClr val="00346B"/>
        </a:accent4>
        <a:accent5>
          <a:srgbClr val="DFAABB"/>
        </a:accent5>
        <a:accent6>
          <a:srgbClr val="CA6E18"/>
        </a:accent6>
        <a:hlink>
          <a:srgbClr val="8E0C3A"/>
        </a:hlink>
        <a:folHlink>
          <a:srgbClr val="C27B13"/>
        </a:folHlink>
      </a:clrScheme>
      <a:clrMap bg1="lt1" tx1="dk1" bg2="lt2" tx2="dk2" accent1="accent1" accent2="accent2" accent3="accent3" accent4="accent4" accent5="accent5" accent6="accent6" hlink="hlink" folHlink="folHlink"/>
    </a:extraClrScheme>
    <a:extraClrScheme>
      <a:clrScheme name="3_dbllinec.ppt - Double Lines 12">
        <a:dk1>
          <a:srgbClr val="003768"/>
        </a:dk1>
        <a:lt1>
          <a:srgbClr val="FFFFFF"/>
        </a:lt1>
        <a:dk2>
          <a:srgbClr val="005595"/>
        </a:dk2>
        <a:lt2>
          <a:srgbClr val="0096D7"/>
        </a:lt2>
        <a:accent1>
          <a:srgbClr val="B70050"/>
        </a:accent1>
        <a:accent2>
          <a:srgbClr val="E3A856"/>
        </a:accent2>
        <a:accent3>
          <a:srgbClr val="FFFFFF"/>
        </a:accent3>
        <a:accent4>
          <a:srgbClr val="002D58"/>
        </a:accent4>
        <a:accent5>
          <a:srgbClr val="D8AAB3"/>
        </a:accent5>
        <a:accent6>
          <a:srgbClr val="CE984D"/>
        </a:accent6>
        <a:hlink>
          <a:srgbClr val="9C0050"/>
        </a:hlink>
        <a:folHlink>
          <a:srgbClr val="E58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D96C582310E7469A5644165E5C5ED4" ma:contentTypeVersion="13" ma:contentTypeDescription="Create a new document." ma:contentTypeScope="" ma:versionID="45df9a50082b0b060af56020795022bc">
  <xsd:schema xmlns:xsd="http://www.w3.org/2001/XMLSchema" xmlns:xs="http://www.w3.org/2001/XMLSchema" xmlns:p="http://schemas.microsoft.com/office/2006/metadata/properties" xmlns:ns2="0a135d39-9612-4120-a789-496bd65592ff" xmlns:ns3="f65e34b8-9d29-4b97-ac1c-b0d9b08885d8" targetNamespace="http://schemas.microsoft.com/office/2006/metadata/properties" ma:root="true" ma:fieldsID="63844889a2bc3568a710895c334747d5" ns2:_="" ns3:_="">
    <xsd:import namespace="0a135d39-9612-4120-a789-496bd65592ff"/>
    <xsd:import namespace="f65e34b8-9d29-4b97-ac1c-b0d9b08885d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135d39-9612-4120-a789-496bd65592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5e34b8-9d29-4b97-ac1c-b0d9b08885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4451E5-11D5-49AA-8AAE-2A97429EF931}">
  <ds:schemaRef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purl.org/dc/terms/"/>
    <ds:schemaRef ds:uri="f65e34b8-9d29-4b97-ac1c-b0d9b08885d8"/>
    <ds:schemaRef ds:uri="http://purl.org/dc/dcmitype/"/>
    <ds:schemaRef ds:uri="0a135d39-9612-4120-a789-496bd65592f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59BC959-6137-43DD-A4A1-3A03D70013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135d39-9612-4120-a789-496bd65592ff"/>
    <ds:schemaRef ds:uri="f65e34b8-9d29-4b97-ac1c-b0d9b08885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F7E9C4-2ED6-4A06-AAF2-CF1212CBFB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{00E25BA4-1BC8-0F4D-925A-F45A3CEE0E90}tf10001124</Template>
  <TotalTime>12093</TotalTime>
  <Words>4107</Words>
  <Application>Microsoft Office PowerPoint</Application>
  <PresentationFormat>Widescreen</PresentationFormat>
  <Paragraphs>446</Paragraphs>
  <Slides>27</Slides>
  <Notes>27</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27</vt:i4>
      </vt:variant>
    </vt:vector>
  </HeadingPairs>
  <TitlesOfParts>
    <vt:vector size="45" baseType="lpstr">
      <vt:lpstr>Aptos</vt:lpstr>
      <vt:lpstr>Aptos Narrow</vt:lpstr>
      <vt:lpstr>Arial</vt:lpstr>
      <vt:lpstr>Atkinson Hyperlegible</vt:lpstr>
      <vt:lpstr>Calibri</vt:lpstr>
      <vt:lpstr>Cambria Math</vt:lpstr>
      <vt:lpstr>Cascadia Code SemiBold</vt:lpstr>
      <vt:lpstr>Gill Sans Nova</vt:lpstr>
      <vt:lpstr>Ink Free</vt:lpstr>
      <vt:lpstr>Lucida Sans</vt:lpstr>
      <vt:lpstr>Nunito Sans</vt:lpstr>
      <vt:lpstr>Proxima Nova</vt:lpstr>
      <vt:lpstr>PublicoText Bold</vt:lpstr>
      <vt:lpstr>Symbol</vt:lpstr>
      <vt:lpstr>Verdana</vt:lpstr>
      <vt:lpstr>Wingdings</vt:lpstr>
      <vt:lpstr>Office Theme</vt:lpstr>
      <vt:lpstr>4_dbllinec.ppt - Double Lines</vt:lpstr>
      <vt:lpstr>The Focus Tax How can you pay less tax?</vt:lpstr>
      <vt:lpstr>PowerPoint Presentation</vt:lpstr>
      <vt:lpstr>Exercise Debrief</vt:lpstr>
      <vt:lpstr>How much do Focus Taxes cost?</vt:lpstr>
      <vt:lpstr>Cell Phone Focus Taxes</vt:lpstr>
      <vt:lpstr>What are you paying in Focus Taxes?</vt:lpstr>
      <vt:lpstr>Focus Taxes</vt:lpstr>
      <vt:lpstr>The Fix It Now Train</vt:lpstr>
      <vt:lpstr>Focus Taxes</vt:lpstr>
      <vt:lpstr>What is “Being Focused”?</vt:lpstr>
      <vt:lpstr>Rider • Elephant • Path</vt:lpstr>
      <vt:lpstr>Focus Cycle</vt:lpstr>
      <vt:lpstr>Managing Your Energy</vt:lpstr>
      <vt:lpstr>PowerPoint Presentation</vt:lpstr>
      <vt:lpstr>Managing Your Energy</vt:lpstr>
      <vt:lpstr>Choose Your Weapons Wisely</vt:lpstr>
      <vt:lpstr>Pomodoro Technique</vt:lpstr>
      <vt:lpstr>Clarity for Focus</vt:lpstr>
      <vt:lpstr>Mitigate Phone Distractions</vt:lpstr>
      <vt:lpstr>Leading for Focus</vt:lpstr>
      <vt:lpstr>What is most important, right now?</vt:lpstr>
      <vt:lpstr>Team Daily Check-in</vt:lpstr>
      <vt:lpstr>3 Project Rule</vt:lpstr>
      <vt:lpstr>Journal</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S. Roecker</dc:creator>
  <cp:lastModifiedBy>Kurt Nitz</cp:lastModifiedBy>
  <cp:revision>52</cp:revision>
  <cp:lastPrinted>2026-01-18T13:12:57Z</cp:lastPrinted>
  <dcterms:created xsi:type="dcterms:W3CDTF">2022-10-27T18:57:53Z</dcterms:created>
  <dcterms:modified xsi:type="dcterms:W3CDTF">2026-01-30T18:14:29Z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0x01010099D96C582310E7469A5644165E5C5ED4</vt:lpwstr>
  </property>
</Properties>
</file>